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7" r:id="rId18"/>
    <p:sldId id="273" r:id="rId19"/>
    <p:sldId id="274" r:id="rId20"/>
    <p:sldId id="275" r:id="rId21"/>
    <p:sldId id="276" r:id="rId22"/>
    <p:sldId id="279" r:id="rId23"/>
    <p:sldId id="280" r:id="rId24"/>
  </p:sldIdLst>
  <p:sldSz cx="10058400" cy="7772400"/>
  <p:notesSz cx="10058400" cy="7772400"/>
  <p:defaultTextStyle>
    <a:defPPr>
      <a:defRPr lang="en-US"/>
    </a:defPPr>
    <a:lvl1pPr marL="0" algn="l" defTabSz="9142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4" algn="l" defTabSz="9142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2" algn="l" defTabSz="9142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0" algn="l" defTabSz="9142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452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402336" cy="7768383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40514" y="771207"/>
            <a:ext cx="50292" cy="414528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95980" y="771207"/>
            <a:ext cx="30175" cy="414528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75022" y="771207"/>
            <a:ext cx="10058" cy="414528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43945" y="771207"/>
            <a:ext cx="10058" cy="414528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05840" y="4922520"/>
            <a:ext cx="8549640" cy="2238451"/>
          </a:xfrm>
        </p:spPr>
        <p:txBody>
          <a:bodyPr/>
          <a:lstStyle>
            <a:lvl1pPr marR="10188" algn="l">
              <a:defRPr sz="45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005840" y="3212592"/>
            <a:ext cx="8549640" cy="1709928"/>
          </a:xfrm>
        </p:spPr>
        <p:txBody>
          <a:bodyPr lIns="112071" tIns="50941" anchor="b"/>
          <a:lstStyle>
            <a:lvl1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509412" indent="0" algn="ctr">
              <a:buNone/>
            </a:lvl2pPr>
            <a:lvl3pPr marL="1018824" indent="0" algn="ctr">
              <a:buNone/>
            </a:lvl3pPr>
            <a:lvl4pPr marL="1528237" indent="0" algn="ctr">
              <a:buNone/>
            </a:lvl4pPr>
            <a:lvl5pPr marL="2037649" indent="0" algn="ctr">
              <a:buNone/>
            </a:lvl5pPr>
            <a:lvl6pPr marL="2547061" indent="0" algn="ctr">
              <a:buNone/>
            </a:lvl6pPr>
            <a:lvl7pPr marL="3056473" indent="0" algn="ctr">
              <a:buNone/>
            </a:lvl7pPr>
            <a:lvl8pPr marL="3565886" indent="0" algn="ctr">
              <a:buNone/>
            </a:lvl8pPr>
            <a:lvl9pPr marL="4075298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80820" y="5720380"/>
            <a:ext cx="80467" cy="191719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80820" y="5436395"/>
            <a:ext cx="80467" cy="25908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80820" y="5256043"/>
            <a:ext cx="80467" cy="155448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80820" y="5148233"/>
            <a:ext cx="80467" cy="82906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179320" cy="6631728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311258"/>
            <a:ext cx="6454140" cy="6631728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5311847" y="1217073"/>
            <a:ext cx="4754350" cy="65633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11362" y="0"/>
            <a:ext cx="6065990" cy="74973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839761" y="1701225"/>
            <a:ext cx="4663440" cy="130759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6537960" y="0"/>
            <a:ext cx="3017520" cy="48361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6537960" y="4836160"/>
            <a:ext cx="3520440" cy="1295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6537960" y="0"/>
            <a:ext cx="1508760" cy="48361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6543200" y="4812772"/>
            <a:ext cx="2299811" cy="295962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537960" y="4836160"/>
            <a:ext cx="1760220" cy="29362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6537960" y="1554480"/>
            <a:ext cx="3520440" cy="3281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6537960" y="1986280"/>
            <a:ext cx="3520440" cy="28498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089660" y="4836160"/>
            <a:ext cx="5448300" cy="29362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86740" y="4836160"/>
            <a:ext cx="5867400" cy="29362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03506" y="2763520"/>
            <a:ext cx="6202680" cy="2072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03506" y="2418080"/>
            <a:ext cx="6202680" cy="24180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5029200" y="4836160"/>
            <a:ext cx="1508760" cy="29362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882" tIns="50941" rIns="101882" bIns="50941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592" y="1531895"/>
            <a:ext cx="6289853" cy="1107817"/>
          </a:xfrm>
        </p:spPr>
        <p:txBody>
          <a:bodyPr lIns="91694" tIns="50941" bIns="0" anchor="t"/>
          <a:lstStyle>
            <a:lvl1pPr marL="61129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9476" y="455900"/>
            <a:ext cx="9354312" cy="100443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592" y="580339"/>
            <a:ext cx="8972093" cy="880872"/>
          </a:xfrm>
        </p:spPr>
        <p:txBody>
          <a:bodyPr tIns="71318"/>
          <a:lstStyle>
            <a:lvl1pPr algn="l">
              <a:buNone/>
              <a:defRPr sz="4200" b="0" cap="none" spc="-167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08692" y="771207"/>
            <a:ext cx="30175" cy="414528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52220" y="771207"/>
            <a:ext cx="30175" cy="414528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93295" y="771207"/>
            <a:ext cx="10058" cy="414528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524372" y="771207"/>
            <a:ext cx="10058" cy="414528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0526" y="771207"/>
            <a:ext cx="40234" cy="414528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339"/>
            <a:ext cx="9052560" cy="103632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778" y="2006568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0878" y="2006568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55901"/>
            <a:ext cx="9753788" cy="100443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306" y="580339"/>
            <a:ext cx="8549640" cy="1036320"/>
          </a:xfrm>
        </p:spPr>
        <p:txBody>
          <a:bodyPr anchor="t"/>
          <a:lstStyle>
            <a:lvl1pPr>
              <a:defRPr sz="45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051050"/>
            <a:ext cx="4444207" cy="725064"/>
          </a:xfrm>
        </p:spPr>
        <p:txBody>
          <a:bodyPr anchor="ctr"/>
          <a:lstStyle>
            <a:lvl1pPr marL="81506" indent="0" algn="l">
              <a:buNone/>
              <a:defRPr sz="2700" b="1">
                <a:solidFill>
                  <a:schemeClr val="accent2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09528" y="2051050"/>
            <a:ext cx="4445953" cy="725064"/>
          </a:xfrm>
        </p:spPr>
        <p:txBody>
          <a:bodyPr anchor="ctr"/>
          <a:lstStyle>
            <a:lvl1pPr marL="81506" indent="0">
              <a:buNone/>
              <a:defRPr sz="2700" b="1">
                <a:solidFill>
                  <a:schemeClr val="accent2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2920" y="2786908"/>
            <a:ext cx="4444207" cy="448726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786908"/>
            <a:ext cx="4445953" cy="448726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6569" y="771207"/>
            <a:ext cx="50292" cy="414528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036" y="771207"/>
            <a:ext cx="30175" cy="414528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1077" y="771207"/>
            <a:ext cx="10058" cy="414528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771207"/>
            <a:ext cx="10058" cy="414528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64747" y="771207"/>
            <a:ext cx="30175" cy="414528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08275" y="771207"/>
            <a:ext cx="30175" cy="414528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49350" y="771207"/>
            <a:ext cx="10058" cy="414528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80428" y="771207"/>
            <a:ext cx="10058" cy="414528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06581" y="771207"/>
            <a:ext cx="40234" cy="414528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580339"/>
            <a:ext cx="8549640" cy="1036320"/>
          </a:xfrm>
        </p:spPr>
        <p:txBody>
          <a:bodyPr/>
          <a:lstStyle>
            <a:lvl1pPr>
              <a:defRPr sz="45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309457"/>
            <a:ext cx="9052560" cy="1316990"/>
          </a:xfrm>
        </p:spPr>
        <p:txBody>
          <a:bodyPr anchor="ctr"/>
          <a:lstStyle>
            <a:lvl1pPr algn="l">
              <a:buNone/>
              <a:defRPr sz="4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54380" y="1626447"/>
            <a:ext cx="2766060" cy="5181600"/>
          </a:xfrm>
        </p:spPr>
        <p:txBody>
          <a:bodyPr/>
          <a:lstStyle>
            <a:lvl1pPr marL="61129" indent="0">
              <a:buNone/>
              <a:defRPr sz="20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771900" y="1626447"/>
            <a:ext cx="6035040" cy="5181600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4835" y="1"/>
            <a:ext cx="9656064" cy="2128442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9515" y="2136365"/>
            <a:ext cx="9660884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9363827" y="1383901"/>
            <a:ext cx="150465" cy="141313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005840" y="500085"/>
            <a:ext cx="7543800" cy="795316"/>
          </a:xfrm>
        </p:spPr>
        <p:txBody>
          <a:bodyPr anchor="b"/>
          <a:lstStyle>
            <a:lvl1pPr algn="l">
              <a:buNone/>
              <a:defRPr sz="23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4835" y="2146285"/>
            <a:ext cx="9656064" cy="562149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6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005840" y="1303497"/>
            <a:ext cx="7543800" cy="777240"/>
          </a:xfrm>
        </p:spPr>
        <p:txBody>
          <a:bodyPr/>
          <a:lstStyle>
            <a:lvl1pPr marL="30565" indent="0">
              <a:spcBef>
                <a:spcPts val="0"/>
              </a:spcBef>
              <a:buNone/>
              <a:defRPr sz="1600">
                <a:solidFill>
                  <a:srgbClr val="FFFFFF"/>
                </a:solidFill>
              </a:defRPr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9531467" y="1556621"/>
            <a:ext cx="150465" cy="141313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9149885" y="1673539"/>
            <a:ext cx="150465" cy="141313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24700" y="62900"/>
            <a:ext cx="2346960" cy="41380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2900"/>
            <a:ext cx="6118860" cy="41380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71660" y="62900"/>
            <a:ext cx="502920" cy="41380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402336" cy="7768383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80820" y="5720380"/>
            <a:ext cx="80467" cy="191719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80820" y="5436395"/>
            <a:ext cx="80467" cy="25908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80820" y="5256043"/>
            <a:ext cx="80467" cy="155448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80820" y="5148233"/>
            <a:ext cx="80467" cy="82906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0514" y="771207"/>
            <a:ext cx="50292" cy="414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5980" y="771207"/>
            <a:ext cx="30175" cy="414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5022" y="771207"/>
            <a:ext cx="10058" cy="414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43945" y="771207"/>
            <a:ext cx="10058" cy="414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005840" y="580339"/>
            <a:ext cx="8549640" cy="1036320"/>
          </a:xfrm>
          <a:prstGeom prst="rect">
            <a:avLst/>
          </a:prstGeom>
        </p:spPr>
        <p:txBody>
          <a:bodyPr vert="horz" lIns="101882" tIns="50941" rIns="101882" bIns="50941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05840" y="2021368"/>
            <a:ext cx="8549640" cy="5181600"/>
          </a:xfrm>
          <a:prstGeom prst="rect">
            <a:avLst/>
          </a:prstGeom>
        </p:spPr>
        <p:txBody>
          <a:bodyPr vert="horz" lIns="101882" tIns="50941" rIns="101882" bIns="50941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124700" y="7272232"/>
            <a:ext cx="2346960" cy="413808"/>
          </a:xfrm>
          <a:prstGeom prst="rect">
            <a:avLst/>
          </a:prstGeom>
        </p:spPr>
        <p:txBody>
          <a:bodyPr vert="horz" lIns="101882" tIns="50941" rIns="101882" bIns="50941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005840" y="7272232"/>
            <a:ext cx="6118860" cy="413808"/>
          </a:xfrm>
          <a:prstGeom prst="rect">
            <a:avLst/>
          </a:prstGeom>
        </p:spPr>
        <p:txBody>
          <a:bodyPr vert="horz" lIns="101882" tIns="50941" rIns="101882" bIns="50941" anchor="b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9471660" y="7272232"/>
            <a:ext cx="502920" cy="413808"/>
          </a:xfrm>
          <a:prstGeom prst="rect">
            <a:avLst/>
          </a:prstGeom>
        </p:spPr>
        <p:txBody>
          <a:bodyPr vert="horz" lIns="101882" tIns="50941" rIns="101882" bIns="50941" anchor="b"/>
          <a:lstStyle>
            <a:lvl1pPr algn="l" eaLnBrk="1" latinLnBrk="0" hangingPunct="1">
              <a:defRPr kumimoji="0" sz="1300"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kern="1200" spc="-111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58471" indent="-382059" algn="l" rtl="0" eaLnBrk="1" latinLnBrk="0" hangingPunct="1">
        <a:spcBef>
          <a:spcPts val="780"/>
        </a:spcBef>
        <a:buClr>
          <a:schemeClr val="tx2"/>
        </a:buClr>
        <a:buSzPct val="95000"/>
        <a:buFont typeface="Wingdings"/>
        <a:buChar char="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25248" indent="-318383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10519" indent="-254706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405978" indent="-254706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6" indent="-23433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1905202" indent="-23433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19155" indent="-20376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333108" indent="-20376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47061" indent="-20376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403103"/>
            <a:ext cx="7238999" cy="67710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15238" rIns="0" bIns="0" rtlCol="0">
            <a:spAutoFit/>
          </a:bodyPr>
          <a:lstStyle/>
          <a:p>
            <a:pPr marL="12699" algn="ctr">
              <a:spcBef>
                <a:spcPts val="120"/>
              </a:spcBef>
            </a:pPr>
            <a:r>
              <a:rPr sz="4300" spc="-120" dirty="0">
                <a:solidFill>
                  <a:srgbClr val="CC0000"/>
                </a:solidFill>
                <a:latin typeface="Algerian" pitchFamily="82" charset="0"/>
                <a:cs typeface="Verdana"/>
              </a:rPr>
              <a:t>Capstone</a:t>
            </a:r>
            <a:r>
              <a:rPr sz="4300" spc="-350" dirty="0">
                <a:solidFill>
                  <a:srgbClr val="CC0000"/>
                </a:solidFill>
                <a:latin typeface="Algerian" pitchFamily="82" charset="0"/>
                <a:cs typeface="Verdana"/>
              </a:rPr>
              <a:t> </a:t>
            </a:r>
            <a:r>
              <a:rPr sz="4300" spc="-150" dirty="0">
                <a:solidFill>
                  <a:srgbClr val="CC0000"/>
                </a:solidFill>
                <a:latin typeface="Algerian" pitchFamily="82" charset="0"/>
                <a:cs typeface="Verdana"/>
              </a:rPr>
              <a:t>Project</a:t>
            </a:r>
            <a:endParaRPr sz="4300">
              <a:latin typeface="Algerian" pitchFamily="82" charset="0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2743200"/>
            <a:ext cx="8610600" cy="243848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12063" rIns="0" bIns="0" rtlCol="0">
            <a:spAutoFit/>
          </a:bodyPr>
          <a:lstStyle/>
          <a:p>
            <a:pPr marL="2177795" marR="5080" indent="-2165732" algn="ctr">
              <a:lnSpc>
                <a:spcPct val="100299"/>
              </a:lnSpc>
              <a:spcBef>
                <a:spcPts val="95"/>
              </a:spcBef>
            </a:pPr>
            <a:endParaRPr lang="en-US" sz="3900" b="1" spc="-25" dirty="0">
              <a:solidFill>
                <a:schemeClr val="accent2"/>
              </a:solidFill>
              <a:cs typeface="Verdana"/>
            </a:endParaRPr>
          </a:p>
          <a:p>
            <a:pPr marL="2177795" marR="5080" indent="-2165732">
              <a:lnSpc>
                <a:spcPct val="100299"/>
              </a:lnSpc>
              <a:spcBef>
                <a:spcPts val="95"/>
              </a:spcBef>
            </a:pPr>
            <a:r>
              <a:rPr sz="3900" b="1" spc="-25">
                <a:solidFill>
                  <a:schemeClr val="accent2"/>
                </a:solidFill>
                <a:cs typeface="Verdana"/>
              </a:rPr>
              <a:t>EDA </a:t>
            </a:r>
            <a:r>
              <a:rPr sz="3900" b="1" spc="-110" dirty="0">
                <a:solidFill>
                  <a:schemeClr val="accent2"/>
                </a:solidFill>
                <a:cs typeface="Verdana"/>
              </a:rPr>
              <a:t>capstone on </a:t>
            </a:r>
            <a:r>
              <a:rPr sz="3900" b="1" spc="-140" dirty="0">
                <a:solidFill>
                  <a:schemeClr val="accent2"/>
                </a:solidFill>
                <a:cs typeface="Verdana"/>
              </a:rPr>
              <a:t>Play </a:t>
            </a:r>
            <a:r>
              <a:rPr sz="3900" b="1" spc="-175" dirty="0">
                <a:solidFill>
                  <a:schemeClr val="accent2"/>
                </a:solidFill>
                <a:cs typeface="Verdana"/>
              </a:rPr>
              <a:t>Store</a:t>
            </a:r>
            <a:r>
              <a:rPr sz="3900" b="1" spc="-750" dirty="0">
                <a:solidFill>
                  <a:schemeClr val="accent2"/>
                </a:solidFill>
                <a:cs typeface="Verdana"/>
              </a:rPr>
              <a:t> </a:t>
            </a:r>
            <a:r>
              <a:rPr sz="3900" b="1" spc="-30">
                <a:solidFill>
                  <a:schemeClr val="accent2"/>
                </a:solidFill>
                <a:cs typeface="Verdana"/>
              </a:rPr>
              <a:t>App  </a:t>
            </a:r>
            <a:r>
              <a:rPr sz="3900" b="1" spc="-165">
                <a:solidFill>
                  <a:schemeClr val="accent2"/>
                </a:solidFill>
                <a:cs typeface="Verdana"/>
              </a:rPr>
              <a:t>Review</a:t>
            </a:r>
            <a:r>
              <a:rPr lang="en-US" sz="3900" b="1" spc="-165" dirty="0">
                <a:solidFill>
                  <a:schemeClr val="accent2"/>
                </a:solidFill>
                <a:cs typeface="Verdana"/>
              </a:rPr>
              <a:t>                                                                                                           </a:t>
            </a:r>
            <a:r>
              <a:rPr lang="en-US" sz="3900" b="1" spc="-170" dirty="0">
                <a:solidFill>
                  <a:schemeClr val="accent2"/>
                </a:solidFill>
                <a:cs typeface="Verdana"/>
              </a:rPr>
              <a:t>A</a:t>
            </a:r>
            <a:r>
              <a:rPr sz="3900" b="1" spc="-170">
                <a:solidFill>
                  <a:schemeClr val="accent2"/>
                </a:solidFill>
                <a:cs typeface="Verdana"/>
              </a:rPr>
              <a:t>nalysis</a:t>
            </a:r>
            <a:endParaRPr lang="en-US" sz="3900" b="1" spc="-170" dirty="0">
              <a:solidFill>
                <a:schemeClr val="accent2"/>
              </a:solidFill>
              <a:cs typeface="Verdana"/>
            </a:endParaRPr>
          </a:p>
          <a:p>
            <a:pPr marL="2177795" marR="5080" indent="-2165732" algn="ctr">
              <a:lnSpc>
                <a:spcPct val="100299"/>
              </a:lnSpc>
              <a:spcBef>
                <a:spcPts val="95"/>
              </a:spcBef>
            </a:pPr>
            <a:endParaRPr sz="3900">
              <a:solidFill>
                <a:schemeClr val="accent2"/>
              </a:solidFill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5943600"/>
            <a:ext cx="8092992" cy="430314"/>
          </a:xfrm>
          <a:prstGeom prst="rect">
            <a:avLst/>
          </a:prstGeom>
        </p:spPr>
        <p:txBody>
          <a:bodyPr vert="horz" wrap="square" lIns="0" tIns="11428" rIns="0" bIns="0" rtlCol="0">
            <a:spAutoFit/>
          </a:bodyPr>
          <a:lstStyle/>
          <a:p>
            <a:pPr marL="12699" algn="ctr">
              <a:spcBef>
                <a:spcPts val="90"/>
              </a:spcBef>
            </a:pPr>
            <a:r>
              <a:rPr sz="27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rebuchet MS"/>
              </a:rPr>
              <a:t>By </a:t>
            </a:r>
            <a:r>
              <a:rPr lang="en-US" sz="27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rebuchet MS"/>
              </a:rPr>
              <a:t>–</a:t>
            </a:r>
            <a:r>
              <a:rPr sz="27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rebuchet MS"/>
              </a:rPr>
              <a:t> </a:t>
            </a:r>
            <a:r>
              <a:rPr lang="en-US" sz="27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rebuchet MS"/>
              </a:rPr>
              <a:t>HRITIK SAINI , ARPIT DARGAN</a:t>
            </a:r>
            <a:endParaRPr sz="27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2"/>
                </a:moveTo>
                <a:lnTo>
                  <a:pt x="0" y="5658612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2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1830" y="1746028"/>
            <a:ext cx="4150361" cy="4197942"/>
          </a:xfrm>
          <a:prstGeom prst="rect">
            <a:avLst/>
          </a:prstGeom>
        </p:spPr>
        <p:txBody>
          <a:bodyPr vert="horz" wrap="square" lIns="0" tIns="12063" rIns="0" bIns="0" rtlCol="0">
            <a:spAutoFit/>
          </a:bodyPr>
          <a:lstStyle/>
          <a:p>
            <a:pPr marL="264129" indent="-252065">
              <a:spcBef>
                <a:spcPts val="95"/>
              </a:spcBef>
              <a:buFont typeface="Arial"/>
              <a:buChar char="•"/>
              <a:tabLst>
                <a:tab pos="264129" algn="l"/>
                <a:tab pos="264764" algn="l"/>
              </a:tabLst>
            </a:pPr>
            <a:r>
              <a:rPr sz="2200" b="1" spc="-14" dirty="0">
                <a:solidFill>
                  <a:srgbClr val="FFFFFF"/>
                </a:solidFill>
                <a:latin typeface="Carlito"/>
                <a:cs typeface="Carlito"/>
              </a:rPr>
              <a:t>Step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2: Fix </a:t>
            </a:r>
            <a:r>
              <a:rPr sz="2200" b="1" spc="-14" dirty="0">
                <a:solidFill>
                  <a:srgbClr val="FFFFFF"/>
                </a:solidFill>
                <a:latin typeface="Carlito"/>
                <a:cs typeface="Carlito"/>
              </a:rPr>
              <a:t>structural errors</a:t>
            </a:r>
            <a:r>
              <a:rPr sz="2200" b="1" spc="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4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2200">
              <a:latin typeface="Carlito"/>
              <a:cs typeface="Carlito"/>
            </a:endParaRPr>
          </a:p>
          <a:p>
            <a:pPr>
              <a:spcBef>
                <a:spcPts val="4"/>
              </a:spcBef>
              <a:buClr>
                <a:srgbClr val="FFFFFF"/>
              </a:buClr>
              <a:buFont typeface="Arial"/>
              <a:buChar char="•"/>
            </a:pPr>
            <a:endParaRPr sz="3000">
              <a:latin typeface="Carlito"/>
              <a:cs typeface="Carlito"/>
            </a:endParaRPr>
          </a:p>
          <a:p>
            <a:pPr marL="12699" marR="5080">
              <a:lnSpc>
                <a:spcPts val="2380"/>
              </a:lnSpc>
              <a:buFont typeface="Arial"/>
              <a:buChar char="•"/>
              <a:tabLst>
                <a:tab pos="264129" algn="l"/>
                <a:tab pos="264764" algn="l"/>
              </a:tabLst>
            </a:pPr>
            <a:r>
              <a:rPr sz="2200" spc="-14" dirty="0">
                <a:solidFill>
                  <a:srgbClr val="FFFFFF"/>
                </a:solidFill>
                <a:latin typeface="Carlito"/>
                <a:cs typeface="Carlito"/>
              </a:rPr>
              <a:t>Structural errors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2200" spc="-14" dirty="0">
                <a:solidFill>
                  <a:srgbClr val="FFFFFF"/>
                </a:solidFill>
                <a:latin typeface="Carlito"/>
                <a:cs typeface="Carlito"/>
              </a:rPr>
              <a:t>you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measure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transfer </a:t>
            </a:r>
            <a:r>
              <a:rPr sz="2200" spc="-14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notice 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strange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naming </a:t>
            </a:r>
            <a:r>
              <a:rPr sz="2200" spc="-14" dirty="0">
                <a:solidFill>
                  <a:srgbClr val="FFFFFF"/>
                </a:solidFill>
                <a:latin typeface="Carlito"/>
                <a:cs typeface="Carlito"/>
              </a:rPr>
              <a:t>conventions,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typos, 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incorrect capitalization.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These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inconsistencies </a:t>
            </a:r>
            <a:r>
              <a:rPr sz="2200" spc="-14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cause 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mislabeled </a:t>
            </a:r>
            <a:r>
              <a:rPr sz="2200" spc="-14" dirty="0">
                <a:solidFill>
                  <a:srgbClr val="FFFFFF"/>
                </a:solidFill>
                <a:latin typeface="Carlito"/>
                <a:cs typeface="Carlito"/>
              </a:rPr>
              <a:t>categories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classes.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For  </a:t>
            </a:r>
            <a:r>
              <a:rPr sz="2200" spc="-14" dirty="0">
                <a:solidFill>
                  <a:srgbClr val="FFFFFF"/>
                </a:solidFill>
                <a:latin typeface="Carlito"/>
                <a:cs typeface="Carlito"/>
              </a:rPr>
              <a:t>example, you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may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“N/A”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 “Not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Applicable”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both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appear,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but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should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spc="-14" dirty="0">
                <a:solidFill>
                  <a:srgbClr val="FFFFFF"/>
                </a:solidFill>
                <a:latin typeface="Carlito"/>
                <a:cs typeface="Carlito"/>
              </a:rPr>
              <a:t>analyzed </a:t>
            </a:r>
            <a:r>
              <a:rPr sz="2200" spc="-4" dirty="0">
                <a:solidFill>
                  <a:srgbClr val="FFFFFF"/>
                </a:solidFill>
                <a:latin typeface="Carlito"/>
                <a:cs typeface="Carlito"/>
              </a:rPr>
              <a:t>as the  same</a:t>
            </a:r>
            <a:r>
              <a:rPr sz="2200" spc="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category.</a:t>
            </a:r>
            <a:endParaRPr sz="2200">
              <a:latin typeface="Carlito"/>
              <a:cs typeface="Carlito"/>
            </a:endParaRPr>
          </a:p>
        </p:txBody>
      </p:sp>
      <p:pic>
        <p:nvPicPr>
          <p:cNvPr id="8" name="Picture 7" descr="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828800"/>
            <a:ext cx="464820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09279" y="1349704"/>
            <a:ext cx="2961005" cy="5701169"/>
          </a:xfrm>
          <a:prstGeom prst="rect">
            <a:avLst/>
          </a:prstGeom>
        </p:spPr>
        <p:txBody>
          <a:bodyPr vert="horz" wrap="square" lIns="0" tIns="59048" rIns="0" bIns="0" rtlCol="0">
            <a:spAutoFit/>
          </a:bodyPr>
          <a:lstStyle/>
          <a:p>
            <a:pPr marL="12699" marR="843816">
              <a:lnSpc>
                <a:spcPts val="2840"/>
              </a:lnSpc>
              <a:spcBef>
                <a:spcPts val="465"/>
              </a:spcBef>
            </a:pPr>
            <a:r>
              <a:rPr sz="2700" b="1" spc="-14" dirty="0">
                <a:latin typeface="Carlito"/>
                <a:cs typeface="Carlito"/>
              </a:rPr>
              <a:t>Step </a:t>
            </a:r>
            <a:r>
              <a:rPr sz="2700" b="1" spc="-10" dirty="0">
                <a:latin typeface="Carlito"/>
                <a:cs typeface="Carlito"/>
              </a:rPr>
              <a:t>3 </a:t>
            </a:r>
            <a:r>
              <a:rPr sz="2700" b="1" spc="-4" dirty="0">
                <a:latin typeface="Carlito"/>
                <a:cs typeface="Carlito"/>
              </a:rPr>
              <a:t>:</a:t>
            </a:r>
            <a:r>
              <a:rPr sz="2700" b="1" spc="-95" dirty="0">
                <a:latin typeface="Carlito"/>
                <a:cs typeface="Carlito"/>
              </a:rPr>
              <a:t> </a:t>
            </a:r>
            <a:r>
              <a:rPr sz="2700" b="1" spc="-4" dirty="0">
                <a:latin typeface="Carlito"/>
                <a:cs typeface="Carlito"/>
              </a:rPr>
              <a:t>Handle  </a:t>
            </a:r>
            <a:r>
              <a:rPr sz="2700" b="1" spc="-10" dirty="0">
                <a:latin typeface="Carlito"/>
                <a:cs typeface="Carlito"/>
              </a:rPr>
              <a:t>missing</a:t>
            </a:r>
            <a:r>
              <a:rPr sz="2700" b="1" spc="-20" dirty="0">
                <a:latin typeface="Carlito"/>
                <a:cs typeface="Carlito"/>
              </a:rPr>
              <a:t> data</a:t>
            </a:r>
            <a:endParaRPr sz="2700">
              <a:latin typeface="Carlito"/>
              <a:cs typeface="Carlito"/>
            </a:endParaRPr>
          </a:p>
          <a:p>
            <a:pPr marL="12699" marR="5080">
              <a:lnSpc>
                <a:spcPct val="89600"/>
              </a:lnSpc>
              <a:spcBef>
                <a:spcPts val="635"/>
              </a:spcBef>
              <a:buFont typeface="Arial"/>
              <a:buChar char="•"/>
              <a:tabLst>
                <a:tab pos="264129" algn="l"/>
              </a:tabLst>
            </a:pPr>
            <a:r>
              <a:rPr sz="2700" spc="-75" dirty="0">
                <a:latin typeface="Carlito"/>
                <a:cs typeface="Carlito"/>
              </a:rPr>
              <a:t>You </a:t>
            </a:r>
            <a:r>
              <a:rPr sz="2700" spc="-10" dirty="0">
                <a:latin typeface="Carlito"/>
                <a:cs typeface="Carlito"/>
              </a:rPr>
              <a:t>can’t </a:t>
            </a:r>
            <a:r>
              <a:rPr sz="2700" spc="-14" dirty="0">
                <a:latin typeface="Carlito"/>
                <a:cs typeface="Carlito"/>
              </a:rPr>
              <a:t>ignore  </a:t>
            </a:r>
            <a:r>
              <a:rPr sz="2700" spc="-10" dirty="0">
                <a:latin typeface="Carlito"/>
                <a:cs typeface="Carlito"/>
              </a:rPr>
              <a:t>missing </a:t>
            </a:r>
            <a:r>
              <a:rPr sz="2700" spc="-20" dirty="0">
                <a:latin typeface="Carlito"/>
                <a:cs typeface="Carlito"/>
              </a:rPr>
              <a:t>data </a:t>
            </a:r>
            <a:r>
              <a:rPr sz="2700" spc="-14" dirty="0">
                <a:latin typeface="Carlito"/>
                <a:cs typeface="Carlito"/>
              </a:rPr>
              <a:t>because  </a:t>
            </a:r>
            <a:r>
              <a:rPr sz="2700" spc="-20" dirty="0">
                <a:latin typeface="Carlito"/>
                <a:cs typeface="Carlito"/>
              </a:rPr>
              <a:t>many </a:t>
            </a:r>
            <a:r>
              <a:rPr sz="2700" spc="-10" dirty="0">
                <a:latin typeface="Carlito"/>
                <a:cs typeface="Carlito"/>
              </a:rPr>
              <a:t>algorithms will  not accept missing  </a:t>
            </a:r>
            <a:r>
              <a:rPr sz="2700" spc="-14" dirty="0">
                <a:latin typeface="Carlito"/>
                <a:cs typeface="Carlito"/>
              </a:rPr>
              <a:t>values. </a:t>
            </a:r>
            <a:r>
              <a:rPr sz="2700" spc="-20" dirty="0">
                <a:latin typeface="Carlito"/>
                <a:cs typeface="Carlito"/>
              </a:rPr>
              <a:t>There </a:t>
            </a:r>
            <a:r>
              <a:rPr sz="2700" spc="-14" dirty="0">
                <a:latin typeface="Carlito"/>
                <a:cs typeface="Carlito"/>
              </a:rPr>
              <a:t>are </a:t>
            </a:r>
            <a:r>
              <a:rPr sz="2700" spc="-4" dirty="0">
                <a:latin typeface="Carlito"/>
                <a:cs typeface="Carlito"/>
              </a:rPr>
              <a:t>a  </a:t>
            </a:r>
            <a:r>
              <a:rPr sz="2700" spc="-14" dirty="0">
                <a:latin typeface="Carlito"/>
                <a:cs typeface="Carlito"/>
              </a:rPr>
              <a:t>couple of </a:t>
            </a:r>
            <a:r>
              <a:rPr sz="2700" spc="-35" dirty="0">
                <a:latin typeface="Carlito"/>
                <a:cs typeface="Carlito"/>
              </a:rPr>
              <a:t>ways </a:t>
            </a:r>
            <a:r>
              <a:rPr sz="2700" spc="-14" dirty="0">
                <a:latin typeface="Carlito"/>
                <a:cs typeface="Carlito"/>
              </a:rPr>
              <a:t>to  </a:t>
            </a:r>
            <a:r>
              <a:rPr sz="2700" spc="-10" dirty="0">
                <a:latin typeface="Carlito"/>
                <a:cs typeface="Carlito"/>
              </a:rPr>
              <a:t>deal with missing  </a:t>
            </a:r>
            <a:r>
              <a:rPr sz="2700" spc="-20" dirty="0">
                <a:latin typeface="Carlito"/>
                <a:cs typeface="Carlito"/>
              </a:rPr>
              <a:t>data. </a:t>
            </a:r>
            <a:r>
              <a:rPr sz="2700" spc="-10" dirty="0">
                <a:latin typeface="Carlito"/>
                <a:cs typeface="Carlito"/>
              </a:rPr>
              <a:t>Neither </a:t>
            </a:r>
            <a:r>
              <a:rPr sz="2700" spc="-20" dirty="0">
                <a:latin typeface="Carlito"/>
                <a:cs typeface="Carlito"/>
              </a:rPr>
              <a:t>is  </a:t>
            </a:r>
            <a:r>
              <a:rPr sz="2700" spc="-10" dirty="0">
                <a:latin typeface="Carlito"/>
                <a:cs typeface="Carlito"/>
              </a:rPr>
              <a:t>optimal, </a:t>
            </a:r>
            <a:r>
              <a:rPr sz="2700" dirty="0">
                <a:latin typeface="Carlito"/>
                <a:cs typeface="Carlito"/>
              </a:rPr>
              <a:t>but </a:t>
            </a:r>
            <a:r>
              <a:rPr sz="2700" spc="-4" dirty="0">
                <a:latin typeface="Carlito"/>
                <a:cs typeface="Carlito"/>
              </a:rPr>
              <a:t>both</a:t>
            </a:r>
            <a:r>
              <a:rPr sz="2700" spc="-120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can  </a:t>
            </a:r>
            <a:r>
              <a:rPr sz="2700" spc="-4" dirty="0">
                <a:latin typeface="Carlito"/>
                <a:cs typeface="Carlito"/>
              </a:rPr>
              <a:t>be</a:t>
            </a:r>
            <a:r>
              <a:rPr sz="2700" spc="-20" dirty="0">
                <a:latin typeface="Carlito"/>
                <a:cs typeface="Carlito"/>
              </a:rPr>
              <a:t> </a:t>
            </a:r>
            <a:r>
              <a:rPr sz="2700" spc="-14" dirty="0">
                <a:latin typeface="Carlito"/>
                <a:cs typeface="Carlito"/>
              </a:rPr>
              <a:t>considered.</a:t>
            </a:r>
            <a:endParaRPr sz="2700">
              <a:latin typeface="Carlito"/>
              <a:cs typeface="Carlito"/>
            </a:endParaRPr>
          </a:p>
        </p:txBody>
      </p:sp>
      <p:pic>
        <p:nvPicPr>
          <p:cNvPr id="4" name="Picture 3" descr="11111111111111111111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1"/>
            <a:ext cx="5029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10058400" cy="5659120"/>
            </a:xfrm>
            <a:custGeom>
              <a:avLst/>
              <a:gdLst/>
              <a:ahLst/>
              <a:cxnLst/>
              <a:rect l="l" t="t" r="r" b="b"/>
              <a:pathLst>
                <a:path w="10058400" h="5659120">
                  <a:moveTo>
                    <a:pt x="10058400" y="5658612"/>
                  </a:moveTo>
                  <a:lnTo>
                    <a:pt x="0" y="5658612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658612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78352" y="1057655"/>
              <a:ext cx="6480048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57655"/>
              <a:ext cx="6489192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7655"/>
              <a:ext cx="6131560" cy="5659120"/>
            </a:xfrm>
            <a:custGeom>
              <a:avLst/>
              <a:gdLst/>
              <a:ahLst/>
              <a:cxnLst/>
              <a:rect l="l" t="t" r="r" b="b"/>
              <a:pathLst>
                <a:path w="6131560" h="5659120">
                  <a:moveTo>
                    <a:pt x="3511295" y="5658612"/>
                  </a:moveTo>
                  <a:lnTo>
                    <a:pt x="0" y="5658612"/>
                  </a:lnTo>
                  <a:lnTo>
                    <a:pt x="0" y="1524"/>
                  </a:lnTo>
                  <a:lnTo>
                    <a:pt x="6096" y="1524"/>
                  </a:lnTo>
                  <a:lnTo>
                    <a:pt x="6096" y="0"/>
                  </a:lnTo>
                  <a:lnTo>
                    <a:pt x="6131052" y="0"/>
                  </a:lnTo>
                  <a:lnTo>
                    <a:pt x="3511295" y="565861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0588" y="1563092"/>
            <a:ext cx="2695575" cy="4736166"/>
          </a:xfrm>
          <a:prstGeom prst="rect">
            <a:avLst/>
          </a:prstGeom>
        </p:spPr>
        <p:txBody>
          <a:bodyPr vert="horz" wrap="square" lIns="0" tIns="16508" rIns="0" bIns="0" rtlCol="0">
            <a:spAutoFit/>
          </a:bodyPr>
          <a:lstStyle/>
          <a:p>
            <a:pPr marL="12699">
              <a:spcBef>
                <a:spcPts val="130"/>
              </a:spcBef>
            </a:pPr>
            <a:r>
              <a:rPr sz="1900" b="1" spc="14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900" b="1" spc="4" dirty="0">
                <a:solidFill>
                  <a:srgbClr val="FFFFFF"/>
                </a:solidFill>
                <a:latin typeface="Carlito"/>
                <a:cs typeface="Carlito"/>
              </a:rPr>
              <a:t>Impact </a:t>
            </a:r>
            <a:r>
              <a:rPr sz="1900" b="1" spc="1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9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b="1" dirty="0">
                <a:solidFill>
                  <a:srgbClr val="FFFFFF"/>
                </a:solidFill>
                <a:latin typeface="Carlito"/>
                <a:cs typeface="Carlito"/>
              </a:rPr>
              <a:t>Reviews</a:t>
            </a:r>
            <a:endParaRPr sz="1900">
              <a:latin typeface="Carlito"/>
              <a:cs typeface="Carlito"/>
            </a:endParaRPr>
          </a:p>
          <a:p>
            <a:pPr>
              <a:spcBef>
                <a:spcPts val="55"/>
              </a:spcBef>
            </a:pPr>
            <a:endParaRPr sz="1900">
              <a:latin typeface="Carlito"/>
              <a:cs typeface="Carlito"/>
            </a:endParaRPr>
          </a:p>
          <a:p>
            <a:pPr marL="12699" marR="5080">
              <a:lnSpc>
                <a:spcPct val="101499"/>
              </a:lnSpc>
            </a:pP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Reviews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power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influence 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consumer decisions but  can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strengthen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company’s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credibility.</a:t>
            </a:r>
            <a:endParaRPr sz="1900">
              <a:latin typeface="Carlito"/>
              <a:cs typeface="Carlito"/>
            </a:endParaRPr>
          </a:p>
          <a:p>
            <a:pPr marL="12699" marR="111746">
              <a:lnSpc>
                <a:spcPct val="101499"/>
              </a:lnSpc>
            </a:pP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Reviews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the power 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gain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customer trust, 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encourage 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interact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with  the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company.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Customer 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interaction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ultimately  leads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improved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profits 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 businesses.</a:t>
            </a:r>
            <a:endParaRPr sz="1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057655"/>
            <a:ext cx="6221095" cy="5659120"/>
          </a:xfrm>
          <a:custGeom>
            <a:avLst/>
            <a:gdLst/>
            <a:ahLst/>
            <a:cxnLst/>
            <a:rect l="l" t="t" r="r" b="b"/>
            <a:pathLst>
              <a:path w="6221095" h="5659120">
                <a:moveTo>
                  <a:pt x="5135880" y="5658612"/>
                </a:moveTo>
                <a:lnTo>
                  <a:pt x="0" y="5658612"/>
                </a:lnTo>
                <a:lnTo>
                  <a:pt x="0" y="0"/>
                </a:lnTo>
                <a:lnTo>
                  <a:pt x="5274564" y="0"/>
                </a:lnTo>
                <a:lnTo>
                  <a:pt x="5285232" y="27432"/>
                </a:lnTo>
                <a:lnTo>
                  <a:pt x="6155436" y="2214372"/>
                </a:lnTo>
                <a:lnTo>
                  <a:pt x="6169109" y="2257410"/>
                </a:lnTo>
                <a:lnTo>
                  <a:pt x="6181174" y="2302531"/>
                </a:lnTo>
                <a:lnTo>
                  <a:pt x="6191631" y="2349478"/>
                </a:lnTo>
                <a:lnTo>
                  <a:pt x="6200478" y="2397992"/>
                </a:lnTo>
                <a:lnTo>
                  <a:pt x="6207717" y="2447812"/>
                </a:lnTo>
                <a:lnTo>
                  <a:pt x="6213347" y="2498682"/>
                </a:lnTo>
                <a:lnTo>
                  <a:pt x="6217369" y="2550342"/>
                </a:lnTo>
                <a:lnTo>
                  <a:pt x="6219782" y="2602534"/>
                </a:lnTo>
                <a:lnTo>
                  <a:pt x="6220586" y="2654998"/>
                </a:lnTo>
                <a:lnTo>
                  <a:pt x="6219782" y="2707476"/>
                </a:lnTo>
                <a:lnTo>
                  <a:pt x="6217369" y="2759710"/>
                </a:lnTo>
                <a:lnTo>
                  <a:pt x="6213347" y="2811441"/>
                </a:lnTo>
                <a:lnTo>
                  <a:pt x="6207717" y="2862409"/>
                </a:lnTo>
                <a:lnTo>
                  <a:pt x="6200478" y="2912357"/>
                </a:lnTo>
                <a:lnTo>
                  <a:pt x="6191631" y="2961026"/>
                </a:lnTo>
                <a:lnTo>
                  <a:pt x="6181174" y="3008156"/>
                </a:lnTo>
                <a:lnTo>
                  <a:pt x="6169109" y="3053490"/>
                </a:lnTo>
                <a:lnTo>
                  <a:pt x="6155436" y="3096768"/>
                </a:lnTo>
                <a:lnTo>
                  <a:pt x="5201412" y="5495544"/>
                </a:lnTo>
                <a:lnTo>
                  <a:pt x="5135880" y="5658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5840" y="580339"/>
            <a:ext cx="8549640" cy="714583"/>
          </a:xfrm>
          <a:prstGeom prst="rect">
            <a:avLst/>
          </a:prstGeom>
        </p:spPr>
        <p:txBody>
          <a:bodyPr vert="horz" wrap="square" lIns="0" tIns="16508" rIns="0" bIns="0" rtlCol="0">
            <a:spAutoFit/>
          </a:bodyPr>
          <a:lstStyle/>
          <a:p>
            <a:pPr marL="12699">
              <a:spcBef>
                <a:spcPts val="130"/>
              </a:spcBef>
            </a:pPr>
            <a:r>
              <a:rPr spc="-770" dirty="0">
                <a:latin typeface="Times New Roman"/>
                <a:cs typeface="Times New Roman"/>
              </a:rPr>
              <a:t> </a:t>
            </a:r>
            <a:r>
              <a:rPr spc="-215" dirty="0"/>
              <a:t>Purpose </a:t>
            </a:r>
            <a:r>
              <a:rPr spc="-165" dirty="0"/>
              <a:t>of </a:t>
            </a:r>
            <a:r>
              <a:rPr spc="-199" dirty="0"/>
              <a:t>this</a:t>
            </a:r>
            <a:r>
              <a:rPr spc="-535" dirty="0"/>
              <a:t> </a:t>
            </a:r>
            <a:r>
              <a:rPr spc="-254" dirty="0"/>
              <a:t>project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005840" y="2021369"/>
            <a:ext cx="8549640" cy="4085472"/>
          </a:xfrm>
          <a:prstGeom prst="rect">
            <a:avLst/>
          </a:prstGeom>
        </p:spPr>
        <p:txBody>
          <a:bodyPr vert="horz" wrap="square" lIns="0" tIns="41905" rIns="0" bIns="0" rtlCol="0">
            <a:spAutoFit/>
          </a:bodyPr>
          <a:lstStyle/>
          <a:p>
            <a:pPr marL="12699" marR="5080" indent="297145" algn="r">
              <a:lnSpc>
                <a:spcPct val="91300"/>
              </a:lnSpc>
              <a:spcBef>
                <a:spcPts val="330"/>
              </a:spcBef>
            </a:pPr>
            <a:r>
              <a:rPr spc="-219" dirty="0"/>
              <a:t>This </a:t>
            </a:r>
            <a:r>
              <a:rPr spc="-300" dirty="0"/>
              <a:t>EDA </a:t>
            </a:r>
            <a:r>
              <a:rPr spc="-150" dirty="0"/>
              <a:t>project </a:t>
            </a:r>
            <a:r>
              <a:rPr spc="-185" dirty="0"/>
              <a:t>aims </a:t>
            </a:r>
            <a:r>
              <a:rPr spc="-114" dirty="0"/>
              <a:t>to </a:t>
            </a:r>
            <a:r>
              <a:rPr spc="-209" dirty="0"/>
              <a:t>discover</a:t>
            </a:r>
            <a:r>
              <a:rPr spc="-100" dirty="0"/>
              <a:t> </a:t>
            </a:r>
            <a:r>
              <a:rPr spc="-145" dirty="0"/>
              <a:t>patterns</a:t>
            </a:r>
            <a:r>
              <a:rPr spc="-155" dirty="0"/>
              <a:t> </a:t>
            </a:r>
            <a:r>
              <a:rPr spc="-75" dirty="0"/>
              <a:t>that </a:t>
            </a:r>
            <a:r>
              <a:rPr spc="-95" dirty="0"/>
              <a:t> </a:t>
            </a:r>
            <a:r>
              <a:rPr spc="-145" dirty="0"/>
              <a:t>lead </a:t>
            </a:r>
            <a:r>
              <a:rPr spc="-114" dirty="0"/>
              <a:t>to </a:t>
            </a:r>
            <a:r>
              <a:rPr spc="-100" dirty="0"/>
              <a:t>a </a:t>
            </a:r>
            <a:r>
              <a:rPr spc="-235" dirty="0"/>
              <a:t>successful </a:t>
            </a:r>
            <a:r>
              <a:rPr spc="-150" dirty="0"/>
              <a:t>application </a:t>
            </a:r>
            <a:r>
              <a:rPr spc="-195" dirty="0"/>
              <a:t>on </a:t>
            </a:r>
            <a:r>
              <a:rPr spc="-120" dirty="0"/>
              <a:t>the</a:t>
            </a:r>
            <a:r>
              <a:rPr spc="160" dirty="0"/>
              <a:t> </a:t>
            </a:r>
            <a:r>
              <a:rPr spc="-191" dirty="0"/>
              <a:t>Play</a:t>
            </a:r>
            <a:r>
              <a:rPr spc="-125" dirty="0"/>
              <a:t> </a:t>
            </a:r>
            <a:r>
              <a:rPr spc="-170" dirty="0"/>
              <a:t>Store. </a:t>
            </a:r>
            <a:r>
              <a:rPr spc="-95" dirty="0"/>
              <a:t> </a:t>
            </a:r>
            <a:r>
              <a:rPr spc="-219" dirty="0"/>
              <a:t>This </a:t>
            </a:r>
            <a:r>
              <a:rPr spc="-120" dirty="0"/>
              <a:t>will </a:t>
            </a:r>
            <a:r>
              <a:rPr spc="-181" dirty="0"/>
              <a:t>be </a:t>
            </a:r>
            <a:r>
              <a:rPr spc="-195" dirty="0"/>
              <a:t>done </a:t>
            </a:r>
            <a:r>
              <a:rPr spc="-219" dirty="0"/>
              <a:t>by </a:t>
            </a:r>
            <a:r>
              <a:rPr spc="-165" dirty="0"/>
              <a:t>analyzing </a:t>
            </a:r>
            <a:r>
              <a:rPr spc="-120" dirty="0"/>
              <a:t>the</a:t>
            </a:r>
            <a:r>
              <a:rPr spc="140" dirty="0"/>
              <a:t> </a:t>
            </a:r>
            <a:r>
              <a:rPr spc="-165" dirty="0"/>
              <a:t>historical</a:t>
            </a:r>
            <a:r>
              <a:rPr spc="-130" dirty="0"/>
              <a:t> </a:t>
            </a:r>
            <a:r>
              <a:rPr spc="-105" dirty="0"/>
              <a:t>data </a:t>
            </a:r>
            <a:r>
              <a:rPr spc="-95" dirty="0"/>
              <a:t> </a:t>
            </a:r>
            <a:r>
              <a:rPr spc="-181" dirty="0"/>
              <a:t>collected </a:t>
            </a:r>
            <a:r>
              <a:rPr spc="-145" dirty="0"/>
              <a:t>from </a:t>
            </a:r>
            <a:r>
              <a:rPr spc="-130" dirty="0"/>
              <a:t>the </a:t>
            </a:r>
            <a:r>
              <a:rPr spc="-191" dirty="0"/>
              <a:t>Play Store </a:t>
            </a:r>
            <a:r>
              <a:rPr spc="-185" dirty="0"/>
              <a:t>according</a:t>
            </a:r>
            <a:r>
              <a:rPr spc="14" dirty="0"/>
              <a:t> </a:t>
            </a:r>
            <a:r>
              <a:rPr spc="-114" dirty="0"/>
              <a:t>to</a:t>
            </a:r>
            <a:r>
              <a:rPr spc="-130" dirty="0"/>
              <a:t> </a:t>
            </a:r>
            <a:r>
              <a:rPr spc="-135" dirty="0"/>
              <a:t>dataset </a:t>
            </a:r>
            <a:r>
              <a:rPr spc="-95" dirty="0"/>
              <a:t> </a:t>
            </a:r>
            <a:r>
              <a:rPr spc="-191" dirty="0"/>
              <a:t>source. </a:t>
            </a:r>
            <a:r>
              <a:rPr spc="-181" dirty="0"/>
              <a:t>We </a:t>
            </a:r>
            <a:r>
              <a:rPr spc="-195" dirty="0"/>
              <a:t>hypothesize </a:t>
            </a:r>
            <a:r>
              <a:rPr spc="-80" dirty="0"/>
              <a:t>that </a:t>
            </a:r>
            <a:r>
              <a:rPr spc="-135" dirty="0"/>
              <a:t>there</a:t>
            </a:r>
            <a:r>
              <a:rPr spc="-80" dirty="0"/>
              <a:t> </a:t>
            </a:r>
            <a:r>
              <a:rPr spc="-114" dirty="0"/>
              <a:t>are</a:t>
            </a:r>
            <a:r>
              <a:rPr spc="-160" dirty="0"/>
              <a:t> </a:t>
            </a:r>
            <a:r>
              <a:rPr spc="-145" dirty="0"/>
              <a:t>patterns </a:t>
            </a:r>
            <a:r>
              <a:rPr spc="-95" dirty="0"/>
              <a:t> </a:t>
            </a:r>
            <a:r>
              <a:rPr spc="-135" dirty="0"/>
              <a:t>within </a:t>
            </a:r>
            <a:r>
              <a:rPr spc="-120" dirty="0"/>
              <a:t>the </a:t>
            </a:r>
            <a:r>
              <a:rPr spc="-105" dirty="0"/>
              <a:t>data </a:t>
            </a:r>
            <a:r>
              <a:rPr spc="-80" dirty="0"/>
              <a:t>that </a:t>
            </a:r>
            <a:r>
              <a:rPr spc="-145" dirty="0"/>
              <a:t>lead </a:t>
            </a:r>
            <a:r>
              <a:rPr spc="-125" dirty="0"/>
              <a:t>to </a:t>
            </a:r>
            <a:r>
              <a:rPr spc="-100" dirty="0"/>
              <a:t>a </a:t>
            </a:r>
            <a:r>
              <a:rPr spc="-235" dirty="0"/>
              <a:t>successful</a:t>
            </a:r>
            <a:r>
              <a:rPr spc="-204" dirty="0"/>
              <a:t> </a:t>
            </a:r>
            <a:r>
              <a:rPr spc="-140" dirty="0"/>
              <a:t>app.</a:t>
            </a:r>
            <a:r>
              <a:rPr spc="-130" dirty="0"/>
              <a:t> </a:t>
            </a:r>
            <a:r>
              <a:rPr spc="-181" dirty="0"/>
              <a:t>We </a:t>
            </a:r>
            <a:r>
              <a:rPr spc="-95" dirty="0"/>
              <a:t> </a:t>
            </a:r>
            <a:r>
              <a:rPr spc="-114" dirty="0"/>
              <a:t>are </a:t>
            </a:r>
            <a:r>
              <a:rPr spc="-145" dirty="0"/>
              <a:t>trying </a:t>
            </a:r>
            <a:r>
              <a:rPr spc="-140" dirty="0"/>
              <a:t>find </a:t>
            </a:r>
            <a:r>
              <a:rPr spc="-120" dirty="0"/>
              <a:t>the </a:t>
            </a:r>
            <a:r>
              <a:rPr spc="-230" dirty="0"/>
              <a:t>successful </a:t>
            </a:r>
            <a:r>
              <a:rPr spc="-120" dirty="0"/>
              <a:t>pattern</a:t>
            </a:r>
            <a:r>
              <a:rPr spc="-150" dirty="0"/>
              <a:t> </a:t>
            </a:r>
            <a:r>
              <a:rPr spc="-114" dirty="0"/>
              <a:t>to</a:t>
            </a:r>
            <a:r>
              <a:rPr spc="-130" dirty="0"/>
              <a:t> </a:t>
            </a:r>
            <a:r>
              <a:rPr spc="-191" dirty="0"/>
              <a:t>develop </a:t>
            </a:r>
            <a:r>
              <a:rPr spc="-95" dirty="0"/>
              <a:t> </a:t>
            </a:r>
            <a:r>
              <a:rPr spc="-140" dirty="0"/>
              <a:t>an </a:t>
            </a:r>
            <a:r>
              <a:rPr spc="-165" dirty="0"/>
              <a:t>app </a:t>
            </a:r>
            <a:r>
              <a:rPr spc="-80" dirty="0"/>
              <a:t>that </a:t>
            </a:r>
            <a:r>
              <a:rPr spc="-175" dirty="0"/>
              <a:t>may </a:t>
            </a:r>
            <a:r>
              <a:rPr spc="-181" dirty="0"/>
              <a:t>be </a:t>
            </a:r>
            <a:r>
              <a:rPr spc="-150" dirty="0"/>
              <a:t>in </a:t>
            </a:r>
            <a:r>
              <a:rPr spc="-130" dirty="0"/>
              <a:t>the </a:t>
            </a:r>
            <a:r>
              <a:rPr spc="-175" dirty="0"/>
              <a:t>high </a:t>
            </a:r>
            <a:r>
              <a:rPr spc="-195" dirty="0"/>
              <a:t>ranks</a:t>
            </a:r>
            <a:r>
              <a:rPr spc="10" dirty="0"/>
              <a:t> </a:t>
            </a:r>
            <a:r>
              <a:rPr spc="-191" dirty="0"/>
              <a:t>one</a:t>
            </a:r>
            <a:r>
              <a:rPr spc="-135" dirty="0"/>
              <a:t> </a:t>
            </a:r>
            <a:r>
              <a:rPr spc="-175" dirty="0"/>
              <a:t>day, </a:t>
            </a:r>
            <a:r>
              <a:rPr spc="-95" dirty="0"/>
              <a:t> </a:t>
            </a:r>
            <a:r>
              <a:rPr spc="-170" dirty="0"/>
              <a:t>help </a:t>
            </a:r>
            <a:r>
              <a:rPr spc="-150" dirty="0"/>
              <a:t>ad </a:t>
            </a:r>
            <a:r>
              <a:rPr spc="-185" dirty="0"/>
              <a:t>providers </a:t>
            </a:r>
            <a:r>
              <a:rPr spc="-195" dirty="0"/>
              <a:t>know </a:t>
            </a:r>
            <a:r>
              <a:rPr spc="-185" dirty="0"/>
              <a:t>which </a:t>
            </a:r>
            <a:r>
              <a:rPr spc="-204" dirty="0"/>
              <a:t>apps </a:t>
            </a:r>
            <a:r>
              <a:rPr spc="-114" dirty="0"/>
              <a:t>to </a:t>
            </a:r>
            <a:r>
              <a:rPr spc="-185" dirty="0"/>
              <a:t>post </a:t>
            </a:r>
            <a:r>
              <a:rPr spc="155" dirty="0"/>
              <a:t> </a:t>
            </a:r>
            <a:r>
              <a:rPr spc="-120" dirty="0"/>
              <a:t>their</a:t>
            </a:r>
            <a:r>
              <a:rPr spc="-215" dirty="0"/>
              <a:t> </a:t>
            </a:r>
          </a:p>
          <a:p>
            <a:pPr marR="5080" algn="r">
              <a:lnSpc>
                <a:spcPts val="2145"/>
              </a:lnSpc>
            </a:pPr>
            <a:r>
              <a:rPr spc="-199" dirty="0"/>
              <a:t>adds</a:t>
            </a:r>
            <a:r>
              <a:rPr spc="-245" dirty="0"/>
              <a:t> </a:t>
            </a:r>
            <a:r>
              <a:rPr spc="-145" dirty="0"/>
              <a:t>on.</a:t>
            </a:r>
            <a:r>
              <a:rPr spc="-95" dirty="0"/>
              <a:t> 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14350" y="1570482"/>
            <a:ext cx="960755" cy="731520"/>
            <a:chOff x="514350" y="1570482"/>
            <a:chExt cx="960755" cy="731520"/>
          </a:xfrm>
        </p:grpSpPr>
        <p:sp>
          <p:nvSpPr>
            <p:cNvPr id="6" name="object 6"/>
            <p:cNvSpPr/>
            <p:nvPr/>
          </p:nvSpPr>
          <p:spPr>
            <a:xfrm>
              <a:off x="530351" y="1793748"/>
              <a:ext cx="554990" cy="492759"/>
            </a:xfrm>
            <a:custGeom>
              <a:avLst/>
              <a:gdLst/>
              <a:ahLst/>
              <a:cxnLst/>
              <a:rect l="l" t="t" r="r" b="b"/>
              <a:pathLst>
                <a:path w="554990" h="492760">
                  <a:moveTo>
                    <a:pt x="158496" y="492251"/>
                  </a:moveTo>
                  <a:lnTo>
                    <a:pt x="123444" y="472439"/>
                  </a:lnTo>
                  <a:lnTo>
                    <a:pt x="54721" y="352615"/>
                  </a:lnTo>
                  <a:lnTo>
                    <a:pt x="19430" y="291083"/>
                  </a:lnTo>
                  <a:lnTo>
                    <a:pt x="6429" y="268414"/>
                  </a:lnTo>
                  <a:lnTo>
                    <a:pt x="4572" y="265175"/>
                  </a:lnTo>
                  <a:lnTo>
                    <a:pt x="1143" y="256198"/>
                  </a:lnTo>
                  <a:lnTo>
                    <a:pt x="0" y="245935"/>
                  </a:lnTo>
                  <a:lnTo>
                    <a:pt x="1143" y="235386"/>
                  </a:lnTo>
                  <a:lnTo>
                    <a:pt x="4572" y="225551"/>
                  </a:lnTo>
                  <a:lnTo>
                    <a:pt x="73294" y="106608"/>
                  </a:lnTo>
                  <a:lnTo>
                    <a:pt x="108585" y="45529"/>
                  </a:lnTo>
                  <a:lnTo>
                    <a:pt x="129563" y="12215"/>
                  </a:lnTo>
                  <a:lnTo>
                    <a:pt x="158496" y="0"/>
                  </a:lnTo>
                  <a:lnTo>
                    <a:pt x="295941" y="0"/>
                  </a:lnTo>
                  <a:lnTo>
                    <a:pt x="366522" y="0"/>
                  </a:lnTo>
                  <a:lnTo>
                    <a:pt x="392525" y="0"/>
                  </a:lnTo>
                  <a:lnTo>
                    <a:pt x="396240" y="0"/>
                  </a:lnTo>
                  <a:lnTo>
                    <a:pt x="405788" y="1595"/>
                  </a:lnTo>
                  <a:lnTo>
                    <a:pt x="415480" y="5905"/>
                  </a:lnTo>
                  <a:lnTo>
                    <a:pt x="424314" y="12215"/>
                  </a:lnTo>
                  <a:lnTo>
                    <a:pt x="431292" y="19811"/>
                  </a:lnTo>
                  <a:lnTo>
                    <a:pt x="500014" y="138755"/>
                  </a:lnTo>
                  <a:lnTo>
                    <a:pt x="535305" y="199834"/>
                  </a:lnTo>
                  <a:lnTo>
                    <a:pt x="548306" y="222337"/>
                  </a:lnTo>
                  <a:lnTo>
                    <a:pt x="550164" y="225551"/>
                  </a:lnTo>
                  <a:lnTo>
                    <a:pt x="553593" y="235386"/>
                  </a:lnTo>
                  <a:lnTo>
                    <a:pt x="554736" y="245935"/>
                  </a:lnTo>
                  <a:lnTo>
                    <a:pt x="553593" y="256198"/>
                  </a:lnTo>
                  <a:lnTo>
                    <a:pt x="550164" y="265175"/>
                  </a:lnTo>
                  <a:lnTo>
                    <a:pt x="481441" y="385000"/>
                  </a:lnTo>
                  <a:lnTo>
                    <a:pt x="446151" y="446531"/>
                  </a:lnTo>
                  <a:lnTo>
                    <a:pt x="433149" y="469201"/>
                  </a:lnTo>
                  <a:lnTo>
                    <a:pt x="431292" y="472439"/>
                  </a:lnTo>
                  <a:lnTo>
                    <a:pt x="424314" y="480036"/>
                  </a:lnTo>
                  <a:lnTo>
                    <a:pt x="415480" y="486346"/>
                  </a:lnTo>
                  <a:lnTo>
                    <a:pt x="405788" y="490656"/>
                  </a:lnTo>
                  <a:lnTo>
                    <a:pt x="396240" y="492251"/>
                  </a:lnTo>
                  <a:lnTo>
                    <a:pt x="158496" y="492251"/>
                  </a:lnTo>
                  <a:close/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6983" y="1586484"/>
              <a:ext cx="452120" cy="401320"/>
            </a:xfrm>
            <a:custGeom>
              <a:avLst/>
              <a:gdLst/>
              <a:ahLst/>
              <a:cxnLst/>
              <a:rect l="l" t="t" r="r" b="b"/>
              <a:pathLst>
                <a:path w="452119" h="401319">
                  <a:moveTo>
                    <a:pt x="128397" y="400812"/>
                  </a:moveTo>
                  <a:lnTo>
                    <a:pt x="44576" y="287131"/>
                  </a:lnTo>
                  <a:lnTo>
                    <a:pt x="15620" y="237363"/>
                  </a:lnTo>
                  <a:lnTo>
                    <a:pt x="4952" y="219027"/>
                  </a:lnTo>
                  <a:lnTo>
                    <a:pt x="3428" y="216408"/>
                  </a:lnTo>
                  <a:lnTo>
                    <a:pt x="857" y="208835"/>
                  </a:lnTo>
                  <a:lnTo>
                    <a:pt x="0" y="200406"/>
                  </a:lnTo>
                  <a:lnTo>
                    <a:pt x="857" y="191976"/>
                  </a:lnTo>
                  <a:lnTo>
                    <a:pt x="3428" y="184404"/>
                  </a:lnTo>
                  <a:lnTo>
                    <a:pt x="59817" y="86606"/>
                  </a:lnTo>
                  <a:lnTo>
                    <a:pt x="88773" y="36385"/>
                  </a:lnTo>
                  <a:lnTo>
                    <a:pt x="99441" y="17883"/>
                  </a:lnTo>
                  <a:lnTo>
                    <a:pt x="100964" y="15240"/>
                  </a:lnTo>
                  <a:lnTo>
                    <a:pt x="105679" y="9644"/>
                  </a:lnTo>
                  <a:lnTo>
                    <a:pt x="112395" y="4762"/>
                  </a:lnTo>
                  <a:lnTo>
                    <a:pt x="120253" y="1309"/>
                  </a:lnTo>
                  <a:lnTo>
                    <a:pt x="128397" y="0"/>
                  </a:lnTo>
                  <a:lnTo>
                    <a:pt x="241173" y="0"/>
                  </a:lnTo>
                  <a:lnTo>
                    <a:pt x="299085" y="0"/>
                  </a:lnTo>
                  <a:lnTo>
                    <a:pt x="320421" y="0"/>
                  </a:lnTo>
                  <a:lnTo>
                    <a:pt x="323469" y="0"/>
                  </a:lnTo>
                  <a:lnTo>
                    <a:pt x="330969" y="1309"/>
                  </a:lnTo>
                  <a:lnTo>
                    <a:pt x="338899" y="4762"/>
                  </a:lnTo>
                  <a:lnTo>
                    <a:pt x="345971" y="9644"/>
                  </a:lnTo>
                  <a:lnTo>
                    <a:pt x="350901" y="15240"/>
                  </a:lnTo>
                  <a:lnTo>
                    <a:pt x="407289" y="113037"/>
                  </a:lnTo>
                  <a:lnTo>
                    <a:pt x="436245" y="163258"/>
                  </a:lnTo>
                  <a:lnTo>
                    <a:pt x="446912" y="181760"/>
                  </a:lnTo>
                  <a:lnTo>
                    <a:pt x="448437" y="184404"/>
                  </a:lnTo>
                  <a:lnTo>
                    <a:pt x="451008" y="191976"/>
                  </a:lnTo>
                  <a:lnTo>
                    <a:pt x="451866" y="200406"/>
                  </a:lnTo>
                  <a:lnTo>
                    <a:pt x="451008" y="208835"/>
                  </a:lnTo>
                  <a:lnTo>
                    <a:pt x="448437" y="216408"/>
                  </a:lnTo>
                  <a:lnTo>
                    <a:pt x="392049" y="313324"/>
                  </a:lnTo>
                  <a:lnTo>
                    <a:pt x="363093" y="363093"/>
                  </a:lnTo>
                  <a:lnTo>
                    <a:pt x="338899" y="395859"/>
                  </a:lnTo>
                  <a:lnTo>
                    <a:pt x="323469" y="400812"/>
                  </a:lnTo>
                  <a:lnTo>
                    <a:pt x="128397" y="400812"/>
                  </a:lnTo>
                  <a:close/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762000"/>
            <a:ext cx="5257800" cy="309057"/>
          </a:xfrm>
          <a:prstGeom prst="rect">
            <a:avLst/>
          </a:prstGeom>
        </p:spPr>
        <p:txBody>
          <a:bodyPr vert="horz" wrap="square" lIns="0" tIns="16508" rIns="0" bIns="0" rtlCol="0">
            <a:spAutoFit/>
          </a:bodyPr>
          <a:lstStyle/>
          <a:p>
            <a:pPr marL="12699">
              <a:spcBef>
                <a:spcPts val="130"/>
              </a:spcBef>
              <a:tabLst>
                <a:tab pos="1365090" algn="l"/>
              </a:tabLst>
            </a:pPr>
            <a:r>
              <a:rPr sz="1900" b="1" spc="14" dirty="0">
                <a:latin typeface="Carlito"/>
                <a:cs typeface="Carlito"/>
              </a:rPr>
              <a:t>B</a:t>
            </a:r>
            <a:r>
              <a:rPr sz="1900" b="1" spc="-13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A</a:t>
            </a:r>
            <a:r>
              <a:rPr sz="1900" b="1" spc="-12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R</a:t>
            </a:r>
            <a:r>
              <a:rPr sz="1900" b="1" spc="-11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P</a:t>
            </a:r>
            <a:r>
              <a:rPr sz="1900" b="1" spc="-90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L</a:t>
            </a:r>
            <a:r>
              <a:rPr sz="1900" b="1" spc="-150" dirty="0">
                <a:latin typeface="Carlito"/>
                <a:cs typeface="Carlito"/>
              </a:rPr>
              <a:t> </a:t>
            </a:r>
            <a:r>
              <a:rPr sz="1900" b="1" spc="20" dirty="0">
                <a:latin typeface="Carlito"/>
                <a:cs typeface="Carlito"/>
              </a:rPr>
              <a:t>O</a:t>
            </a:r>
            <a:r>
              <a:rPr sz="1900" b="1" spc="-140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T	</a:t>
            </a:r>
            <a:r>
              <a:rPr sz="1900" b="1" spc="14" dirty="0">
                <a:latin typeface="Carlito"/>
                <a:cs typeface="Carlito"/>
              </a:rPr>
              <a:t>A</a:t>
            </a:r>
            <a:r>
              <a:rPr sz="1900" b="1" spc="-11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N</a:t>
            </a:r>
            <a:r>
              <a:rPr sz="1900" b="1" spc="-135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A</a:t>
            </a:r>
            <a:r>
              <a:rPr sz="1900" b="1" spc="-130" dirty="0">
                <a:latin typeface="Carlito"/>
                <a:cs typeface="Carlito"/>
              </a:rPr>
              <a:t> </a:t>
            </a:r>
            <a:r>
              <a:rPr sz="1900" b="1" spc="85" dirty="0">
                <a:latin typeface="Carlito"/>
                <a:cs typeface="Carlito"/>
              </a:rPr>
              <a:t>LY</a:t>
            </a:r>
            <a:r>
              <a:rPr sz="1900" b="1" spc="-13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S</a:t>
            </a:r>
            <a:r>
              <a:rPr sz="1900" b="1" spc="-120" dirty="0">
                <a:latin typeface="Carlito"/>
                <a:cs typeface="Carlito"/>
              </a:rPr>
              <a:t> </a:t>
            </a:r>
            <a:r>
              <a:rPr sz="1900" b="1" spc="4" dirty="0">
                <a:latin typeface="Carlito"/>
                <a:cs typeface="Carlito"/>
              </a:rPr>
              <a:t>I</a:t>
            </a:r>
            <a:r>
              <a:rPr sz="1900" b="1" spc="-13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S</a:t>
            </a:r>
            <a:endParaRPr sz="190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618A03-0877-D0EA-448F-82BA5F2B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43200"/>
            <a:ext cx="10058400" cy="419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12954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this </a:t>
            </a:r>
            <a:r>
              <a:rPr lang="en-US" sz="2400" dirty="0" err="1" smtClean="0"/>
              <a:t>barplot</a:t>
            </a:r>
            <a:r>
              <a:rPr lang="en-US" sz="2400" dirty="0" smtClean="0"/>
              <a:t> graph analysis it tells that category social has the highest and events has the lowest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0" y="533400"/>
            <a:ext cx="6326671" cy="309057"/>
          </a:xfrm>
          <a:prstGeom prst="rect">
            <a:avLst/>
          </a:prstGeom>
        </p:spPr>
        <p:txBody>
          <a:bodyPr vert="horz" wrap="square" lIns="0" tIns="16508" rIns="0" bIns="0" rtlCol="0">
            <a:spAutoFit/>
          </a:bodyPr>
          <a:lstStyle/>
          <a:p>
            <a:pPr marL="12699">
              <a:spcBef>
                <a:spcPts val="130"/>
              </a:spcBef>
              <a:tabLst>
                <a:tab pos="1766999" algn="l"/>
              </a:tabLst>
            </a:pPr>
            <a:r>
              <a:rPr sz="1900" b="1" spc="14" dirty="0">
                <a:latin typeface="Carlito"/>
                <a:cs typeface="Carlito"/>
              </a:rPr>
              <a:t>C</a:t>
            </a:r>
            <a:r>
              <a:rPr sz="1900" b="1" spc="-125" dirty="0">
                <a:latin typeface="Carlito"/>
                <a:cs typeface="Carlito"/>
              </a:rPr>
              <a:t> </a:t>
            </a:r>
            <a:r>
              <a:rPr sz="1900" b="1" spc="20" dirty="0">
                <a:latin typeface="Carlito"/>
                <a:cs typeface="Carlito"/>
              </a:rPr>
              <a:t>O</a:t>
            </a:r>
            <a:r>
              <a:rPr sz="1900" b="1" spc="-10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U</a:t>
            </a:r>
            <a:r>
              <a:rPr sz="1900" b="1" spc="-105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N</a:t>
            </a:r>
            <a:r>
              <a:rPr sz="1900" b="1" spc="-10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T</a:t>
            </a:r>
            <a:r>
              <a:rPr sz="1900" b="1" spc="-11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P</a:t>
            </a:r>
            <a:r>
              <a:rPr sz="1900" b="1" spc="-110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L</a:t>
            </a:r>
            <a:r>
              <a:rPr sz="1900" b="1" spc="-125" dirty="0">
                <a:latin typeface="Carlito"/>
                <a:cs typeface="Carlito"/>
              </a:rPr>
              <a:t> </a:t>
            </a:r>
            <a:r>
              <a:rPr sz="1900" b="1" spc="20">
                <a:latin typeface="Carlito"/>
                <a:cs typeface="Carlito"/>
              </a:rPr>
              <a:t>O</a:t>
            </a:r>
            <a:r>
              <a:rPr sz="1900" b="1" spc="-160">
                <a:latin typeface="Carlito"/>
                <a:cs typeface="Carlito"/>
              </a:rPr>
              <a:t> </a:t>
            </a:r>
            <a:r>
              <a:rPr sz="1900" b="1" spc="10" smtClean="0">
                <a:latin typeface="Carlito"/>
                <a:cs typeface="Carlito"/>
              </a:rPr>
              <a:t>T</a:t>
            </a:r>
            <a:r>
              <a:rPr lang="en-US" sz="1900" b="1" spc="10" dirty="0" smtClean="0">
                <a:latin typeface="Carlito"/>
                <a:cs typeface="Carlito"/>
              </a:rPr>
              <a:t>    </a:t>
            </a:r>
            <a:r>
              <a:rPr sz="1900" b="1" spc="14" smtClean="0">
                <a:latin typeface="Carlito"/>
                <a:cs typeface="Carlito"/>
              </a:rPr>
              <a:t>A</a:t>
            </a:r>
            <a:r>
              <a:rPr sz="1900" b="1" spc="-110" smtClean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N</a:t>
            </a:r>
            <a:r>
              <a:rPr sz="1900" b="1" spc="-12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A</a:t>
            </a:r>
            <a:r>
              <a:rPr sz="1900" b="1" spc="-130" dirty="0">
                <a:latin typeface="Carlito"/>
                <a:cs typeface="Carlito"/>
              </a:rPr>
              <a:t> </a:t>
            </a:r>
            <a:r>
              <a:rPr sz="1900" b="1" spc="95" dirty="0">
                <a:latin typeface="Carlito"/>
                <a:cs typeface="Carlito"/>
              </a:rPr>
              <a:t>LY</a:t>
            </a:r>
            <a:r>
              <a:rPr sz="1900" b="1" spc="-13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S</a:t>
            </a:r>
            <a:r>
              <a:rPr sz="1900" b="1" spc="-140" dirty="0">
                <a:latin typeface="Carlito"/>
                <a:cs typeface="Carlito"/>
              </a:rPr>
              <a:t> </a:t>
            </a:r>
            <a:r>
              <a:rPr sz="1900" b="1" spc="4" dirty="0">
                <a:latin typeface="Carlito"/>
                <a:cs typeface="Carlito"/>
              </a:rPr>
              <a:t>I</a:t>
            </a:r>
            <a:r>
              <a:rPr sz="1900" b="1" spc="-130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S</a:t>
            </a:r>
            <a:endParaRPr sz="1900">
              <a:latin typeface="Carlito"/>
              <a:cs typeface="Carl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EFE41E-D6B5-DD3F-332C-A5C129B87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351" y="1868876"/>
            <a:ext cx="9659698" cy="5434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914400"/>
            <a:ext cx="944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the analysis it tells that only five genres have paid apps and the user more like to download free apps instead of paid apps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262A23-3DE4-3F10-D47B-820278329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00200"/>
            <a:ext cx="10058400" cy="5920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04800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this graph  it  tells that  category communication got  the maximum number of installs.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ED1047-98F2-3365-3A28-3FB5650F1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2057400"/>
            <a:ext cx="9544373" cy="5432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81000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graph tells that most users are installing the apps which have rating between 4.0 to 4.5 , rating plays the most important role when the user come to download the apps.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06C8BB6-C306-978B-985C-DD89442E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2286000"/>
            <a:ext cx="8973802" cy="5115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68580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graph tells us that how many users are liking and disliking the apps and how many are neutral.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838200"/>
            <a:ext cx="6326672" cy="614269"/>
          </a:xfrm>
          <a:prstGeom prst="rect">
            <a:avLst/>
          </a:prstGeom>
        </p:spPr>
        <p:txBody>
          <a:bodyPr vert="horz" wrap="square" lIns="0" tIns="16508" rIns="0" bIns="0" rtlCol="0">
            <a:spAutoFit/>
          </a:bodyPr>
          <a:lstStyle/>
          <a:p>
            <a:pPr marL="12699">
              <a:spcBef>
                <a:spcPts val="130"/>
              </a:spcBef>
              <a:tabLst>
                <a:tab pos="1473028" algn="l"/>
              </a:tabLst>
            </a:pPr>
            <a:r>
              <a:rPr sz="1900" b="1" spc="14" dirty="0">
                <a:latin typeface="Carlito"/>
                <a:cs typeface="Carlito"/>
              </a:rPr>
              <a:t>P</a:t>
            </a:r>
            <a:r>
              <a:rPr sz="1900" b="1" spc="-110" dirty="0">
                <a:latin typeface="Carlito"/>
                <a:cs typeface="Carlito"/>
              </a:rPr>
              <a:t> </a:t>
            </a:r>
            <a:r>
              <a:rPr sz="1900" b="1" spc="4" dirty="0">
                <a:latin typeface="Carlito"/>
                <a:cs typeface="Carlito"/>
              </a:rPr>
              <a:t>I</a:t>
            </a:r>
            <a:r>
              <a:rPr sz="1900" b="1" spc="-100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E</a:t>
            </a:r>
            <a:r>
              <a:rPr sz="1900" b="1" spc="-135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C</a:t>
            </a:r>
            <a:r>
              <a:rPr sz="1900" b="1" spc="-105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H</a:t>
            </a:r>
            <a:r>
              <a:rPr sz="1900" b="1" spc="-105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A</a:t>
            </a:r>
            <a:r>
              <a:rPr sz="1900" b="1" spc="-12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R</a:t>
            </a:r>
            <a:r>
              <a:rPr sz="1900" b="1" spc="-12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T	</a:t>
            </a:r>
            <a:r>
              <a:rPr sz="1900" b="1" spc="14" dirty="0">
                <a:latin typeface="Carlito"/>
                <a:cs typeface="Carlito"/>
              </a:rPr>
              <a:t>A</a:t>
            </a:r>
            <a:r>
              <a:rPr sz="1900" b="1" spc="-13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N</a:t>
            </a:r>
            <a:r>
              <a:rPr sz="1900" b="1" spc="-12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A</a:t>
            </a:r>
            <a:r>
              <a:rPr sz="1900" b="1" spc="-110" dirty="0">
                <a:latin typeface="Carlito"/>
                <a:cs typeface="Carlito"/>
              </a:rPr>
              <a:t> </a:t>
            </a:r>
            <a:r>
              <a:rPr sz="1900" b="1" spc="95" dirty="0">
                <a:latin typeface="Carlito"/>
                <a:cs typeface="Carlito"/>
              </a:rPr>
              <a:t>LY</a:t>
            </a:r>
            <a:r>
              <a:rPr sz="1900" b="1" spc="-15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S</a:t>
            </a:r>
            <a:r>
              <a:rPr sz="1900" b="1" spc="-120" dirty="0">
                <a:latin typeface="Carlito"/>
                <a:cs typeface="Carlito"/>
              </a:rPr>
              <a:t> </a:t>
            </a:r>
            <a:r>
              <a:rPr sz="1900" b="1" spc="4">
                <a:latin typeface="Carlito"/>
                <a:cs typeface="Carlito"/>
              </a:rPr>
              <a:t>I</a:t>
            </a:r>
            <a:r>
              <a:rPr sz="1900" b="1" spc="-130">
                <a:latin typeface="Carlito"/>
                <a:cs typeface="Carlito"/>
              </a:rPr>
              <a:t> </a:t>
            </a:r>
            <a:r>
              <a:rPr sz="1900" b="1" spc="10" smtClean="0">
                <a:latin typeface="Carlito"/>
                <a:cs typeface="Carlito"/>
              </a:rPr>
              <a:t>S</a:t>
            </a:r>
            <a:endParaRPr lang="en-US" sz="1900" b="1" spc="10" dirty="0" smtClean="0">
              <a:latin typeface="Carlito"/>
              <a:cs typeface="Carlito"/>
            </a:endParaRPr>
          </a:p>
          <a:p>
            <a:pPr marL="12699">
              <a:spcBef>
                <a:spcPts val="130"/>
              </a:spcBef>
              <a:tabLst>
                <a:tab pos="1473028" algn="l"/>
              </a:tabLst>
            </a:pPr>
            <a:r>
              <a:rPr lang="en-US" sz="1900" b="1" spc="10" dirty="0" smtClean="0">
                <a:latin typeface="Carlito"/>
                <a:cs typeface="Carlito"/>
              </a:rPr>
              <a:t>It shows that percentage of paid and free apps</a:t>
            </a:r>
            <a:endParaRPr sz="1900" dirty="0">
              <a:latin typeface="Carlito"/>
              <a:cs typeface="Carl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D066C4-E733-3A02-2ABC-D45B2B4E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1981200"/>
            <a:ext cx="6858000" cy="52081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783" y="1480972"/>
            <a:ext cx="1544956" cy="427990"/>
          </a:xfrm>
          <a:prstGeom prst="rect">
            <a:avLst/>
          </a:prstGeom>
        </p:spPr>
        <p:txBody>
          <a:bodyPr vert="horz" wrap="square" lIns="0" tIns="11428" rIns="0" bIns="0" rtlCol="0">
            <a:spAutoFit/>
          </a:bodyPr>
          <a:lstStyle/>
          <a:p>
            <a:pPr marL="12699">
              <a:spcBef>
                <a:spcPts val="90"/>
              </a:spcBef>
            </a:pPr>
            <a:r>
              <a:rPr sz="2700" spc="-105" dirty="0">
                <a:solidFill>
                  <a:srgbClr val="CC0000"/>
                </a:solidFill>
                <a:latin typeface="Verdana"/>
                <a:cs typeface="Verdana"/>
              </a:rPr>
              <a:t>Content: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569" y="2440938"/>
            <a:ext cx="4397375" cy="2720615"/>
          </a:xfrm>
          <a:prstGeom prst="rect">
            <a:avLst/>
          </a:prstGeom>
        </p:spPr>
        <p:txBody>
          <a:bodyPr vert="horz" wrap="square" lIns="0" tIns="12063" rIns="0" bIns="0" rtlCol="0">
            <a:spAutoFit/>
          </a:bodyPr>
          <a:lstStyle/>
          <a:p>
            <a:pPr marL="326351" indent="-314288">
              <a:spcBef>
                <a:spcPts val="95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2200" b="1" spc="-14" dirty="0">
                <a:latin typeface="Carlito"/>
                <a:cs typeface="Carlito"/>
              </a:rPr>
              <a:t>Understanding </a:t>
            </a:r>
            <a:r>
              <a:rPr sz="2200" b="1" spc="-25" dirty="0">
                <a:latin typeface="Carlito"/>
                <a:cs typeface="Carlito"/>
              </a:rPr>
              <a:t>Data</a:t>
            </a:r>
            <a:r>
              <a:rPr sz="2200" b="1" spc="90" dirty="0">
                <a:latin typeface="Carlito"/>
                <a:cs typeface="Carlito"/>
              </a:rPr>
              <a:t> </a:t>
            </a:r>
            <a:r>
              <a:rPr sz="2200" b="1" spc="-10" dirty="0">
                <a:latin typeface="Carlito"/>
                <a:cs typeface="Carlito"/>
              </a:rPr>
              <a:t>Analysis</a:t>
            </a:r>
            <a:endParaRPr sz="2200">
              <a:latin typeface="Carlito"/>
              <a:cs typeface="Carlito"/>
            </a:endParaRPr>
          </a:p>
          <a:p>
            <a:pPr marL="326351" indent="-314288"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2200" b="1" spc="-10" dirty="0">
                <a:latin typeface="Carlito"/>
                <a:cs typeface="Carlito"/>
              </a:rPr>
              <a:t>Problem </a:t>
            </a:r>
            <a:r>
              <a:rPr sz="2200" b="1" spc="-20" dirty="0">
                <a:latin typeface="Carlito"/>
                <a:cs typeface="Carlito"/>
              </a:rPr>
              <a:t>Statement </a:t>
            </a:r>
            <a:r>
              <a:rPr sz="2200" b="1" spc="-4" dirty="0">
                <a:latin typeface="Carlito"/>
                <a:cs typeface="Carlito"/>
              </a:rPr>
              <a:t>and</a:t>
            </a:r>
            <a:r>
              <a:rPr sz="2200" b="1" spc="65" dirty="0">
                <a:latin typeface="Carlito"/>
                <a:cs typeface="Carlito"/>
              </a:rPr>
              <a:t> </a:t>
            </a:r>
            <a:r>
              <a:rPr sz="2200" b="1" spc="-10" dirty="0">
                <a:latin typeface="Carlito"/>
                <a:cs typeface="Carlito"/>
              </a:rPr>
              <a:t>Challenges</a:t>
            </a:r>
            <a:endParaRPr sz="2200">
              <a:latin typeface="Carlito"/>
              <a:cs typeface="Carlito"/>
            </a:endParaRPr>
          </a:p>
          <a:p>
            <a:pPr marL="326351" indent="-314288"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2200" b="1" spc="-14" dirty="0">
                <a:latin typeface="Carlito"/>
                <a:cs typeface="Carlito"/>
              </a:rPr>
              <a:t>Steps</a:t>
            </a:r>
            <a:r>
              <a:rPr sz="2200" b="1" spc="25" dirty="0">
                <a:latin typeface="Carlito"/>
                <a:cs typeface="Carlito"/>
              </a:rPr>
              <a:t> </a:t>
            </a:r>
            <a:r>
              <a:rPr sz="2200" b="1" spc="-20" dirty="0">
                <a:latin typeface="Carlito"/>
                <a:cs typeface="Carlito"/>
              </a:rPr>
              <a:t>involved</a:t>
            </a:r>
            <a:endParaRPr sz="2200">
              <a:latin typeface="Carlito"/>
              <a:cs typeface="Carlito"/>
            </a:endParaRPr>
          </a:p>
          <a:p>
            <a:pPr marL="326351" indent="-314288"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2200" b="1" spc="-25" dirty="0">
                <a:latin typeface="Carlito"/>
                <a:cs typeface="Carlito"/>
              </a:rPr>
              <a:t>Data</a:t>
            </a:r>
            <a:r>
              <a:rPr sz="2200" b="1" spc="14" dirty="0">
                <a:latin typeface="Carlito"/>
                <a:cs typeface="Carlito"/>
              </a:rPr>
              <a:t> </a:t>
            </a:r>
            <a:r>
              <a:rPr sz="2200" b="1" spc="-4" dirty="0">
                <a:latin typeface="Carlito"/>
                <a:cs typeface="Carlito"/>
              </a:rPr>
              <a:t>cleaning</a:t>
            </a:r>
            <a:endParaRPr sz="2200">
              <a:latin typeface="Carlito"/>
              <a:cs typeface="Carlito"/>
            </a:endParaRPr>
          </a:p>
          <a:p>
            <a:pPr marL="326351" indent="-314288"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2200" b="1" spc="-10" dirty="0">
                <a:latin typeface="Carlito"/>
                <a:cs typeface="Carlito"/>
              </a:rPr>
              <a:t>Purpose </a:t>
            </a:r>
            <a:r>
              <a:rPr sz="2200" b="1" spc="-14" dirty="0">
                <a:latin typeface="Carlito"/>
                <a:cs typeface="Carlito"/>
              </a:rPr>
              <a:t>of </a:t>
            </a:r>
            <a:r>
              <a:rPr sz="2200" b="1" spc="-4" dirty="0">
                <a:latin typeface="Carlito"/>
                <a:cs typeface="Carlito"/>
              </a:rPr>
              <a:t>this</a:t>
            </a:r>
            <a:r>
              <a:rPr sz="2200" b="1" spc="85" dirty="0">
                <a:latin typeface="Carlito"/>
                <a:cs typeface="Carlito"/>
              </a:rPr>
              <a:t> </a:t>
            </a:r>
            <a:r>
              <a:rPr sz="2200" b="1" spc="-10" dirty="0">
                <a:latin typeface="Carlito"/>
                <a:cs typeface="Carlito"/>
              </a:rPr>
              <a:t>Project</a:t>
            </a:r>
            <a:endParaRPr sz="2200">
              <a:latin typeface="Carlito"/>
              <a:cs typeface="Carlito"/>
            </a:endParaRPr>
          </a:p>
          <a:p>
            <a:pPr marL="326351" indent="-314288"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2200" b="1" spc="-25" dirty="0">
                <a:latin typeface="Carlito"/>
                <a:cs typeface="Carlito"/>
              </a:rPr>
              <a:t>Data </a:t>
            </a:r>
            <a:r>
              <a:rPr sz="2200" b="1" spc="-10" dirty="0">
                <a:latin typeface="Carlito"/>
                <a:cs typeface="Carlito"/>
              </a:rPr>
              <a:t>visualization with</a:t>
            </a:r>
            <a:r>
              <a:rPr sz="2200" b="1" spc="80" dirty="0">
                <a:latin typeface="Carlito"/>
                <a:cs typeface="Carlito"/>
              </a:rPr>
              <a:t> </a:t>
            </a:r>
            <a:r>
              <a:rPr sz="2200" b="1" spc="-10" dirty="0">
                <a:latin typeface="Carlito"/>
                <a:cs typeface="Carlito"/>
              </a:rPr>
              <a:t>Plots.</a:t>
            </a:r>
            <a:endParaRPr sz="2200">
              <a:latin typeface="Carlito"/>
              <a:cs typeface="Carlito"/>
            </a:endParaRPr>
          </a:p>
          <a:p>
            <a:pPr marL="326351" indent="-314288"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2200" b="1" spc="-10" dirty="0">
                <a:latin typeface="Carlito"/>
                <a:cs typeface="Carlito"/>
              </a:rPr>
              <a:t>Conclusion</a:t>
            </a:r>
            <a:endParaRPr sz="2200">
              <a:latin typeface="Carlito"/>
              <a:cs typeface="Carlito"/>
            </a:endParaRPr>
          </a:p>
        </p:txBody>
      </p:sp>
      <p:pic>
        <p:nvPicPr>
          <p:cNvPr id="7" name="Picture 6" descr="Image_1-26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1600200"/>
            <a:ext cx="5181600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035A07-2D20-531C-B7BB-E5D9D074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599" y="894644"/>
            <a:ext cx="8359139" cy="61919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2728" y="1267431"/>
            <a:ext cx="5488472" cy="309057"/>
          </a:xfrm>
          <a:prstGeom prst="rect">
            <a:avLst/>
          </a:prstGeom>
        </p:spPr>
        <p:txBody>
          <a:bodyPr vert="horz" wrap="square" lIns="0" tIns="16508" rIns="0" bIns="0" rtlCol="0">
            <a:spAutoFit/>
          </a:bodyPr>
          <a:lstStyle/>
          <a:p>
            <a:pPr marL="12699">
              <a:spcBef>
                <a:spcPts val="130"/>
              </a:spcBef>
              <a:tabLst>
                <a:tab pos="1438107" algn="l"/>
              </a:tabLst>
            </a:pPr>
            <a:r>
              <a:rPr sz="1900" b="1" spc="14" dirty="0">
                <a:latin typeface="Carlito"/>
                <a:cs typeface="Carlito"/>
              </a:rPr>
              <a:t>D</a:t>
            </a:r>
            <a:r>
              <a:rPr sz="1900" b="1" spc="-105" dirty="0">
                <a:latin typeface="Carlito"/>
                <a:cs typeface="Carlito"/>
              </a:rPr>
              <a:t> </a:t>
            </a:r>
            <a:r>
              <a:rPr sz="1900" b="1" spc="4" dirty="0">
                <a:latin typeface="Carlito"/>
                <a:cs typeface="Carlito"/>
              </a:rPr>
              <a:t>I</a:t>
            </a:r>
            <a:r>
              <a:rPr sz="1900" b="1" spc="-9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S</a:t>
            </a:r>
            <a:r>
              <a:rPr sz="1900" b="1" spc="-130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T</a:t>
            </a:r>
            <a:r>
              <a:rPr sz="1900" b="1" spc="-114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P</a:t>
            </a:r>
            <a:r>
              <a:rPr sz="1900" b="1" spc="-8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L</a:t>
            </a:r>
            <a:r>
              <a:rPr sz="1900" b="1" spc="-150" dirty="0">
                <a:latin typeface="Carlito"/>
                <a:cs typeface="Carlito"/>
              </a:rPr>
              <a:t> </a:t>
            </a:r>
            <a:r>
              <a:rPr sz="1900" b="1" spc="20" dirty="0">
                <a:latin typeface="Carlito"/>
                <a:cs typeface="Carlito"/>
              </a:rPr>
              <a:t>O</a:t>
            </a:r>
            <a:r>
              <a:rPr sz="1900" b="1" spc="-15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T	</a:t>
            </a:r>
            <a:r>
              <a:rPr sz="1900" b="1" spc="14" dirty="0">
                <a:latin typeface="Carlito"/>
                <a:cs typeface="Carlito"/>
              </a:rPr>
              <a:t>A</a:t>
            </a:r>
            <a:r>
              <a:rPr sz="1900" b="1" spc="-13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N</a:t>
            </a:r>
            <a:r>
              <a:rPr sz="1900" b="1" spc="-120" dirty="0">
                <a:latin typeface="Carlito"/>
                <a:cs typeface="Carlito"/>
              </a:rPr>
              <a:t> </a:t>
            </a:r>
            <a:r>
              <a:rPr sz="1900" b="1" spc="14" dirty="0">
                <a:latin typeface="Carlito"/>
                <a:cs typeface="Carlito"/>
              </a:rPr>
              <a:t>A</a:t>
            </a:r>
            <a:r>
              <a:rPr sz="1900" b="1" spc="-110" dirty="0">
                <a:latin typeface="Carlito"/>
                <a:cs typeface="Carlito"/>
              </a:rPr>
              <a:t> </a:t>
            </a:r>
            <a:r>
              <a:rPr sz="1900" b="1" spc="95" dirty="0">
                <a:latin typeface="Carlito"/>
                <a:cs typeface="Carlito"/>
              </a:rPr>
              <a:t>LY</a:t>
            </a:r>
            <a:r>
              <a:rPr sz="1900" b="1" spc="-155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S</a:t>
            </a:r>
            <a:r>
              <a:rPr sz="1900" b="1" spc="-120" dirty="0">
                <a:latin typeface="Carlito"/>
                <a:cs typeface="Carlito"/>
              </a:rPr>
              <a:t> </a:t>
            </a:r>
            <a:r>
              <a:rPr sz="1900" b="1" spc="4" dirty="0">
                <a:latin typeface="Carlito"/>
                <a:cs typeface="Carlito"/>
              </a:rPr>
              <a:t>I</a:t>
            </a:r>
            <a:r>
              <a:rPr sz="1900" b="1" spc="-130" dirty="0">
                <a:latin typeface="Carlito"/>
                <a:cs typeface="Carlito"/>
              </a:rPr>
              <a:t> </a:t>
            </a:r>
            <a:r>
              <a:rPr sz="1900" b="1" spc="10" dirty="0">
                <a:latin typeface="Carlito"/>
                <a:cs typeface="Carlito"/>
              </a:rPr>
              <a:t>S</a:t>
            </a:r>
            <a:endParaRPr sz="190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2886A2-F3E4-CCD6-7B3F-7B4BCF9D6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728" y="1959912"/>
            <a:ext cx="9327085" cy="52790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2"/>
                </a:moveTo>
                <a:lnTo>
                  <a:pt x="0" y="5658612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2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061" y="1599661"/>
            <a:ext cx="2068195" cy="427990"/>
          </a:xfrm>
          <a:prstGeom prst="rect">
            <a:avLst/>
          </a:prstGeom>
        </p:spPr>
        <p:txBody>
          <a:bodyPr vert="horz" wrap="square" lIns="0" tIns="11428" rIns="0" bIns="0" rtlCol="0">
            <a:spAutoFit/>
          </a:bodyPr>
          <a:lstStyle/>
          <a:p>
            <a:pPr marL="12699">
              <a:spcBef>
                <a:spcPts val="90"/>
              </a:spcBef>
            </a:pPr>
            <a:r>
              <a:rPr sz="2700" spc="-110" dirty="0">
                <a:solidFill>
                  <a:srgbClr val="CC0000"/>
                </a:solidFill>
                <a:latin typeface="Verdana"/>
                <a:cs typeface="Verdana"/>
              </a:rPr>
              <a:t>Conclusion: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694" y="2384507"/>
            <a:ext cx="8549005" cy="3568924"/>
          </a:xfrm>
          <a:prstGeom prst="rect">
            <a:avLst/>
          </a:prstGeom>
        </p:spPr>
        <p:txBody>
          <a:bodyPr vert="horz" wrap="square" lIns="0" tIns="12063" rIns="0" bIns="0" rtlCol="0">
            <a:spAutoFit/>
          </a:bodyPr>
          <a:lstStyle/>
          <a:p>
            <a:pPr marL="326351" marR="41905" indent="-314288">
              <a:lnSpc>
                <a:spcPct val="101499"/>
              </a:lnSpc>
              <a:spcBef>
                <a:spcPts val="95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The major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purpose of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this study was </a:t>
            </a:r>
            <a:r>
              <a:rPr sz="1900" spc="-4" dirty="0">
                <a:solidFill>
                  <a:sysClr val="windowText" lastClr="000000"/>
                </a:solidFill>
                <a:latin typeface="Carlito"/>
                <a:cs typeface="Carlito"/>
              </a:rPr>
              <a:t>to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evaluate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the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impact of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the apps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reviews, 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where a number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of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models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were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proposed, intended </a:t>
            </a:r>
            <a:r>
              <a:rPr sz="1900" spc="-4" dirty="0">
                <a:solidFill>
                  <a:sysClr val="windowText" lastClr="000000"/>
                </a:solidFill>
                <a:latin typeface="Carlito"/>
                <a:cs typeface="Carlito"/>
              </a:rPr>
              <a:t>to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explain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the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relationship  between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the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apps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and the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users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which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provides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knowledge management 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practice.</a:t>
            </a:r>
            <a:endParaRPr sz="190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>
              <a:spcBef>
                <a:spcPts val="55"/>
              </a:spcBef>
              <a:buFont typeface="Arial"/>
              <a:buChar char="•"/>
            </a:pPr>
            <a:endParaRPr sz="190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26351" marR="5080" indent="-314288">
              <a:lnSpc>
                <a:spcPct val="101499"/>
              </a:lnSpc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Significant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and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positive results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were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found. </a:t>
            </a:r>
            <a:r>
              <a:rPr sz="190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We </a:t>
            </a:r>
            <a:r>
              <a:rPr sz="1900" spc="-4" dirty="0">
                <a:solidFill>
                  <a:sysClr val="windowText" lastClr="000000"/>
                </a:solidFill>
                <a:latin typeface="Carlito"/>
                <a:cs typeface="Carlito"/>
              </a:rPr>
              <a:t>have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seen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that what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ever </a:t>
            </a:r>
            <a:r>
              <a:rPr sz="1900" spc="-4" dirty="0">
                <a:solidFill>
                  <a:sysClr val="windowText" lastClr="000000"/>
                </a:solidFill>
                <a:latin typeface="Carlito"/>
                <a:cs typeface="Carlito"/>
              </a:rPr>
              <a:t>are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the 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category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i.e. genre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the apps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are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built, people will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review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and </a:t>
            </a:r>
            <a:r>
              <a:rPr sz="1900" spc="-14" dirty="0">
                <a:solidFill>
                  <a:sysClr val="windowText" lastClr="000000"/>
                </a:solidFill>
                <a:latin typeface="Carlito"/>
                <a:cs typeface="Carlito"/>
              </a:rPr>
              <a:t>rate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it </a:t>
            </a:r>
            <a:r>
              <a:rPr sz="1900" spc="-4" dirty="0">
                <a:solidFill>
                  <a:sysClr val="windowText" lastClr="000000"/>
                </a:solidFill>
                <a:latin typeface="Carlito"/>
                <a:cs typeface="Carlito"/>
              </a:rPr>
              <a:t>positively.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It 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totally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depends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on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the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organization </a:t>
            </a:r>
            <a:r>
              <a:rPr sz="1900" spc="-4" dirty="0">
                <a:solidFill>
                  <a:sysClr val="windowText" lastClr="000000"/>
                </a:solidFill>
                <a:latin typeface="Carlito"/>
                <a:cs typeface="Carlito"/>
              </a:rPr>
              <a:t>to make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it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engaging, people will move 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towards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those apps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which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came with something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interesting.</a:t>
            </a:r>
            <a:endParaRPr sz="190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>
              <a:spcBef>
                <a:spcPts val="55"/>
              </a:spcBef>
              <a:buFont typeface="Arial"/>
              <a:buChar char="•"/>
            </a:pPr>
            <a:endParaRPr sz="190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26351" marR="422226" indent="-314288">
              <a:lnSpc>
                <a:spcPct val="101600"/>
              </a:lnSpc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Also positive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reviews have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the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power </a:t>
            </a:r>
            <a:r>
              <a:rPr sz="1900" spc="-4" dirty="0">
                <a:solidFill>
                  <a:sysClr val="windowText" lastClr="000000"/>
                </a:solidFill>
                <a:latin typeface="Carlito"/>
                <a:cs typeface="Carlito"/>
              </a:rPr>
              <a:t>to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motivate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the </a:t>
            </a:r>
            <a:r>
              <a:rPr sz="1900" spc="4" dirty="0">
                <a:solidFill>
                  <a:sysClr val="windowText" lastClr="000000"/>
                </a:solidFill>
                <a:latin typeface="Carlito"/>
                <a:cs typeface="Carlito"/>
              </a:rPr>
              <a:t>developers </a:t>
            </a:r>
            <a:r>
              <a:rPr sz="1900" spc="-4" dirty="0">
                <a:solidFill>
                  <a:sysClr val="windowText" lastClr="000000"/>
                </a:solidFill>
                <a:latin typeface="Carlito"/>
                <a:cs typeface="Carlito"/>
              </a:rPr>
              <a:t>to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be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more 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innovative </a:t>
            </a:r>
            <a:r>
              <a:rPr sz="1900" spc="-4" dirty="0">
                <a:solidFill>
                  <a:sysClr val="windowText" lastClr="000000"/>
                </a:solidFill>
                <a:latin typeface="Carlito"/>
                <a:cs typeface="Carlito"/>
              </a:rPr>
              <a:t>to </a:t>
            </a:r>
            <a:r>
              <a:rPr sz="1900" spc="10" dirty="0">
                <a:solidFill>
                  <a:sysClr val="windowText" lastClr="000000"/>
                </a:solidFill>
                <a:latin typeface="Carlito"/>
                <a:cs typeface="Carlito"/>
              </a:rPr>
              <a:t>enhance </a:t>
            </a:r>
            <a:r>
              <a:rPr sz="1900" dirty="0">
                <a:solidFill>
                  <a:sysClr val="windowText" lastClr="000000"/>
                </a:solidFill>
                <a:latin typeface="Carlito"/>
                <a:cs typeface="Carlito"/>
              </a:rPr>
              <a:t>retention </a:t>
            </a:r>
            <a:r>
              <a:rPr sz="1900" spc="14" dirty="0">
                <a:solidFill>
                  <a:sysClr val="windowText" lastClr="000000"/>
                </a:solidFill>
                <a:latin typeface="Carlito"/>
                <a:cs typeface="Carlito"/>
              </a:rPr>
              <a:t>and</a:t>
            </a:r>
            <a:r>
              <a:rPr sz="1900" spc="6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loyalty.</a:t>
            </a:r>
            <a:endParaRPr sz="190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6176" y="3257767"/>
            <a:ext cx="3451225" cy="767557"/>
          </a:xfrm>
          <a:prstGeom prst="rect">
            <a:avLst/>
          </a:prstGeom>
        </p:spPr>
        <p:txBody>
          <a:bodyPr vert="horz" wrap="square" lIns="0" tIns="17143" rIns="0" bIns="0" rtlCol="0">
            <a:spAutoFit/>
          </a:bodyPr>
          <a:lstStyle/>
          <a:p>
            <a:pPr marL="12699">
              <a:spcBef>
                <a:spcPts val="135"/>
              </a:spcBef>
            </a:pPr>
            <a:r>
              <a:rPr sz="4800" spc="-140" dirty="0">
                <a:solidFill>
                  <a:srgbClr val="CC0000"/>
                </a:solidFill>
                <a:latin typeface="Verdana"/>
                <a:cs typeface="Verdana"/>
              </a:rPr>
              <a:t>Thank</a:t>
            </a:r>
            <a:r>
              <a:rPr sz="4800" spc="-365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4800" spc="-170" dirty="0">
                <a:solidFill>
                  <a:srgbClr val="CC0000"/>
                </a:solidFill>
                <a:latin typeface="Verdana"/>
                <a:cs typeface="Verdana"/>
              </a:rPr>
              <a:t>You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46448" y="2968343"/>
            <a:ext cx="3550920" cy="95250"/>
            <a:chOff x="4346447" y="2968343"/>
            <a:chExt cx="3550920" cy="95250"/>
          </a:xfrm>
        </p:grpSpPr>
        <p:sp>
          <p:nvSpPr>
            <p:cNvPr id="4" name="object 4"/>
            <p:cNvSpPr/>
            <p:nvPr/>
          </p:nvSpPr>
          <p:spPr>
            <a:xfrm>
              <a:off x="4370831" y="3001038"/>
              <a:ext cx="3502660" cy="40005"/>
            </a:xfrm>
            <a:custGeom>
              <a:avLst/>
              <a:gdLst/>
              <a:ahLst/>
              <a:cxnLst/>
              <a:rect l="l" t="t" r="r" b="b"/>
              <a:pathLst>
                <a:path w="3502659" h="40005">
                  <a:moveTo>
                    <a:pt x="0" y="31721"/>
                  </a:moveTo>
                  <a:lnTo>
                    <a:pt x="1360" y="26279"/>
                  </a:lnTo>
                  <a:lnTo>
                    <a:pt x="1481" y="22408"/>
                  </a:lnTo>
                  <a:lnTo>
                    <a:pt x="0" y="16481"/>
                  </a:lnTo>
                  <a:lnTo>
                    <a:pt x="56399" y="8290"/>
                  </a:lnTo>
                  <a:lnTo>
                    <a:pt x="111625" y="3113"/>
                  </a:lnTo>
                  <a:lnTo>
                    <a:pt x="165640" y="499"/>
                  </a:lnTo>
                  <a:lnTo>
                    <a:pt x="218407" y="0"/>
                  </a:lnTo>
                  <a:lnTo>
                    <a:pt x="269887" y="1165"/>
                  </a:lnTo>
                  <a:lnTo>
                    <a:pt x="320044" y="3546"/>
                  </a:lnTo>
                  <a:lnTo>
                    <a:pt x="506860" y="16238"/>
                  </a:lnTo>
                  <a:lnTo>
                    <a:pt x="99208" y="16238"/>
                  </a:lnTo>
                  <a:lnTo>
                    <a:pt x="63590" y="18398"/>
                  </a:lnTo>
                  <a:lnTo>
                    <a:pt x="30619" y="23380"/>
                  </a:lnTo>
                  <a:lnTo>
                    <a:pt x="0" y="31721"/>
                  </a:lnTo>
                  <a:close/>
                </a:path>
                <a:path w="3502659" h="40005">
                  <a:moveTo>
                    <a:pt x="3041458" y="27440"/>
                  </a:moveTo>
                  <a:lnTo>
                    <a:pt x="2703438" y="27440"/>
                  </a:lnTo>
                  <a:lnTo>
                    <a:pt x="2748903" y="26700"/>
                  </a:lnTo>
                  <a:lnTo>
                    <a:pt x="2797056" y="25008"/>
                  </a:lnTo>
                  <a:lnTo>
                    <a:pt x="3122065" y="7187"/>
                  </a:lnTo>
                  <a:lnTo>
                    <a:pt x="3178851" y="4991"/>
                  </a:lnTo>
                  <a:lnTo>
                    <a:pt x="3235414" y="3603"/>
                  </a:lnTo>
                  <a:lnTo>
                    <a:pt x="3291390" y="3243"/>
                  </a:lnTo>
                  <a:lnTo>
                    <a:pt x="3346416" y="4131"/>
                  </a:lnTo>
                  <a:lnTo>
                    <a:pt x="3400128" y="6487"/>
                  </a:lnTo>
                  <a:lnTo>
                    <a:pt x="3426397" y="8528"/>
                  </a:lnTo>
                  <a:lnTo>
                    <a:pt x="3323315" y="8528"/>
                  </a:lnTo>
                  <a:lnTo>
                    <a:pt x="3273999" y="9603"/>
                  </a:lnTo>
                  <a:lnTo>
                    <a:pt x="3223353" y="12367"/>
                  </a:lnTo>
                  <a:lnTo>
                    <a:pt x="3171634" y="16291"/>
                  </a:lnTo>
                  <a:lnTo>
                    <a:pt x="3099247" y="22584"/>
                  </a:lnTo>
                  <a:lnTo>
                    <a:pt x="3053820" y="26462"/>
                  </a:lnTo>
                  <a:lnTo>
                    <a:pt x="3041458" y="27440"/>
                  </a:lnTo>
                  <a:close/>
                </a:path>
                <a:path w="3502659" h="40005">
                  <a:moveTo>
                    <a:pt x="3502152" y="31721"/>
                  </a:moveTo>
                  <a:lnTo>
                    <a:pt x="3460720" y="20739"/>
                  </a:lnTo>
                  <a:lnTo>
                    <a:pt x="3416932" y="13566"/>
                  </a:lnTo>
                  <a:lnTo>
                    <a:pt x="3371045" y="9673"/>
                  </a:lnTo>
                  <a:lnTo>
                    <a:pt x="3323315" y="8528"/>
                  </a:lnTo>
                  <a:lnTo>
                    <a:pt x="3426397" y="8528"/>
                  </a:lnTo>
                  <a:lnTo>
                    <a:pt x="3452161" y="10530"/>
                  </a:lnTo>
                  <a:lnTo>
                    <a:pt x="3502152" y="16481"/>
                  </a:lnTo>
                  <a:lnTo>
                    <a:pt x="3500670" y="22408"/>
                  </a:lnTo>
                  <a:lnTo>
                    <a:pt x="3500797" y="27657"/>
                  </a:lnTo>
                  <a:lnTo>
                    <a:pt x="3502152" y="31721"/>
                  </a:lnTo>
                  <a:close/>
                </a:path>
                <a:path w="3502659" h="40005">
                  <a:moveTo>
                    <a:pt x="840116" y="18179"/>
                  </a:moveTo>
                  <a:lnTo>
                    <a:pt x="591092" y="18179"/>
                  </a:lnTo>
                  <a:lnTo>
                    <a:pt x="630936" y="16481"/>
                  </a:lnTo>
                  <a:lnTo>
                    <a:pt x="679971" y="15550"/>
                  </a:lnTo>
                  <a:lnTo>
                    <a:pt x="729466" y="15635"/>
                  </a:lnTo>
                  <a:lnTo>
                    <a:pt x="779311" y="16481"/>
                  </a:lnTo>
                  <a:lnTo>
                    <a:pt x="840116" y="18179"/>
                  </a:lnTo>
                  <a:close/>
                </a:path>
                <a:path w="3502659" h="40005">
                  <a:moveTo>
                    <a:pt x="2558342" y="16921"/>
                  </a:moveTo>
                  <a:lnTo>
                    <a:pt x="1996066" y="16921"/>
                  </a:lnTo>
                  <a:lnTo>
                    <a:pt x="2436697" y="16041"/>
                  </a:lnTo>
                  <a:lnTo>
                    <a:pt x="2555748" y="16481"/>
                  </a:lnTo>
                  <a:lnTo>
                    <a:pt x="2558342" y="16921"/>
                  </a:lnTo>
                  <a:close/>
                </a:path>
                <a:path w="3502659" h="40005">
                  <a:moveTo>
                    <a:pt x="514907" y="36116"/>
                  </a:moveTo>
                  <a:lnTo>
                    <a:pt x="447474" y="35030"/>
                  </a:lnTo>
                  <a:lnTo>
                    <a:pt x="385053" y="32470"/>
                  </a:lnTo>
                  <a:lnTo>
                    <a:pt x="327347" y="28974"/>
                  </a:lnTo>
                  <a:lnTo>
                    <a:pt x="241341" y="22577"/>
                  </a:lnTo>
                  <a:lnTo>
                    <a:pt x="179567" y="18236"/>
                  </a:lnTo>
                  <a:lnTo>
                    <a:pt x="137769" y="16363"/>
                  </a:lnTo>
                  <a:lnTo>
                    <a:pt x="99208" y="16238"/>
                  </a:lnTo>
                  <a:lnTo>
                    <a:pt x="506860" y="16238"/>
                  </a:lnTo>
                  <a:lnTo>
                    <a:pt x="549663" y="17946"/>
                  </a:lnTo>
                  <a:lnTo>
                    <a:pt x="840116" y="18179"/>
                  </a:lnTo>
                  <a:lnTo>
                    <a:pt x="979961" y="22408"/>
                  </a:lnTo>
                  <a:lnTo>
                    <a:pt x="1029885" y="23255"/>
                  </a:lnTo>
                  <a:lnTo>
                    <a:pt x="1462689" y="23339"/>
                  </a:lnTo>
                  <a:lnTo>
                    <a:pt x="1494748" y="24834"/>
                  </a:lnTo>
                  <a:lnTo>
                    <a:pt x="1475942" y="26279"/>
                  </a:lnTo>
                  <a:lnTo>
                    <a:pt x="1437716" y="31437"/>
                  </a:lnTo>
                  <a:lnTo>
                    <a:pt x="736065" y="31437"/>
                  </a:lnTo>
                  <a:lnTo>
                    <a:pt x="665988" y="31721"/>
                  </a:lnTo>
                  <a:lnTo>
                    <a:pt x="587646" y="35192"/>
                  </a:lnTo>
                  <a:lnTo>
                    <a:pt x="514907" y="36116"/>
                  </a:lnTo>
                  <a:close/>
                </a:path>
                <a:path w="3502659" h="40005">
                  <a:moveTo>
                    <a:pt x="1462689" y="23339"/>
                  </a:moveTo>
                  <a:lnTo>
                    <a:pt x="1079492" y="23339"/>
                  </a:lnTo>
                  <a:lnTo>
                    <a:pt x="1128670" y="22408"/>
                  </a:lnTo>
                  <a:lnTo>
                    <a:pt x="1177308" y="20207"/>
                  </a:lnTo>
                  <a:lnTo>
                    <a:pt x="1225296" y="16481"/>
                  </a:lnTo>
                  <a:lnTo>
                    <a:pt x="1277900" y="16681"/>
                  </a:lnTo>
                  <a:lnTo>
                    <a:pt x="1329550" y="17809"/>
                  </a:lnTo>
                  <a:lnTo>
                    <a:pt x="1462689" y="23339"/>
                  </a:lnTo>
                  <a:close/>
                </a:path>
                <a:path w="3502659" h="40005">
                  <a:moveTo>
                    <a:pt x="1878873" y="35637"/>
                  </a:moveTo>
                  <a:lnTo>
                    <a:pt x="1816012" y="34936"/>
                  </a:lnTo>
                  <a:lnTo>
                    <a:pt x="1760502" y="33076"/>
                  </a:lnTo>
                  <a:lnTo>
                    <a:pt x="1711130" y="30517"/>
                  </a:lnTo>
                  <a:lnTo>
                    <a:pt x="1691410" y="29274"/>
                  </a:lnTo>
                  <a:lnTo>
                    <a:pt x="1717436" y="28780"/>
                  </a:lnTo>
                  <a:lnTo>
                    <a:pt x="1763967" y="26454"/>
                  </a:lnTo>
                  <a:lnTo>
                    <a:pt x="1810120" y="22450"/>
                  </a:lnTo>
                  <a:lnTo>
                    <a:pt x="1856232" y="16481"/>
                  </a:lnTo>
                  <a:lnTo>
                    <a:pt x="2558342" y="16921"/>
                  </a:lnTo>
                  <a:lnTo>
                    <a:pt x="2586817" y="21748"/>
                  </a:lnTo>
                  <a:lnTo>
                    <a:pt x="2622031" y="25184"/>
                  </a:lnTo>
                  <a:lnTo>
                    <a:pt x="2649193" y="26454"/>
                  </a:lnTo>
                  <a:lnTo>
                    <a:pt x="2381402" y="26454"/>
                  </a:lnTo>
                  <a:lnTo>
                    <a:pt x="2159760" y="28763"/>
                  </a:lnTo>
                  <a:lnTo>
                    <a:pt x="2031492" y="31721"/>
                  </a:lnTo>
                  <a:lnTo>
                    <a:pt x="1950295" y="34719"/>
                  </a:lnTo>
                  <a:lnTo>
                    <a:pt x="1878873" y="35637"/>
                  </a:lnTo>
                  <a:close/>
                </a:path>
                <a:path w="3502659" h="40005">
                  <a:moveTo>
                    <a:pt x="1670713" y="29667"/>
                  </a:moveTo>
                  <a:lnTo>
                    <a:pt x="1623636" y="29383"/>
                  </a:lnTo>
                  <a:lnTo>
                    <a:pt x="1576130" y="28193"/>
                  </a:lnTo>
                  <a:lnTo>
                    <a:pt x="1494748" y="24834"/>
                  </a:lnTo>
                  <a:lnTo>
                    <a:pt x="1513931" y="23360"/>
                  </a:lnTo>
                  <a:lnTo>
                    <a:pt x="1550789" y="22506"/>
                  </a:lnTo>
                  <a:lnTo>
                    <a:pt x="1587725" y="23255"/>
                  </a:lnTo>
                  <a:lnTo>
                    <a:pt x="1625953" y="25146"/>
                  </a:lnTo>
                  <a:lnTo>
                    <a:pt x="1691410" y="29274"/>
                  </a:lnTo>
                  <a:lnTo>
                    <a:pt x="1670713" y="29667"/>
                  </a:lnTo>
                  <a:close/>
                </a:path>
                <a:path w="3502659" h="40005">
                  <a:moveTo>
                    <a:pt x="2905925" y="34760"/>
                  </a:moveTo>
                  <a:lnTo>
                    <a:pt x="2853157" y="34515"/>
                  </a:lnTo>
                  <a:lnTo>
                    <a:pt x="2801112" y="31721"/>
                  </a:lnTo>
                  <a:lnTo>
                    <a:pt x="2381402" y="26454"/>
                  </a:lnTo>
                  <a:lnTo>
                    <a:pt x="2649193" y="26454"/>
                  </a:lnTo>
                  <a:lnTo>
                    <a:pt x="2661026" y="27008"/>
                  </a:lnTo>
                  <a:lnTo>
                    <a:pt x="2703438" y="27440"/>
                  </a:lnTo>
                  <a:lnTo>
                    <a:pt x="3041458" y="27440"/>
                  </a:lnTo>
                  <a:lnTo>
                    <a:pt x="3012605" y="29722"/>
                  </a:lnTo>
                  <a:lnTo>
                    <a:pt x="2959160" y="32986"/>
                  </a:lnTo>
                  <a:lnTo>
                    <a:pt x="2905925" y="34760"/>
                  </a:lnTo>
                  <a:close/>
                </a:path>
                <a:path w="3502659" h="40005">
                  <a:moveTo>
                    <a:pt x="1248946" y="39849"/>
                  </a:moveTo>
                  <a:lnTo>
                    <a:pt x="1202887" y="39402"/>
                  </a:lnTo>
                  <a:lnTo>
                    <a:pt x="931043" y="33509"/>
                  </a:lnTo>
                  <a:lnTo>
                    <a:pt x="736065" y="31437"/>
                  </a:lnTo>
                  <a:lnTo>
                    <a:pt x="1437716" y="31437"/>
                  </a:lnTo>
                  <a:lnTo>
                    <a:pt x="1435608" y="31721"/>
                  </a:lnTo>
                  <a:lnTo>
                    <a:pt x="1404219" y="35135"/>
                  </a:lnTo>
                  <a:lnTo>
                    <a:pt x="1369821" y="37533"/>
                  </a:lnTo>
                  <a:lnTo>
                    <a:pt x="1332451" y="39036"/>
                  </a:lnTo>
                  <a:lnTo>
                    <a:pt x="1292147" y="39768"/>
                  </a:lnTo>
                  <a:lnTo>
                    <a:pt x="1248946" y="398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70831" y="2992727"/>
              <a:ext cx="3502660" cy="46990"/>
            </a:xfrm>
            <a:custGeom>
              <a:avLst/>
              <a:gdLst/>
              <a:ahLst/>
              <a:cxnLst/>
              <a:rect l="l" t="t" r="r" b="b"/>
              <a:pathLst>
                <a:path w="3502659" h="46989">
                  <a:moveTo>
                    <a:pt x="0" y="24792"/>
                  </a:moveTo>
                  <a:lnTo>
                    <a:pt x="52695" y="31832"/>
                  </a:lnTo>
                  <a:lnTo>
                    <a:pt x="104413" y="37349"/>
                  </a:lnTo>
                  <a:lnTo>
                    <a:pt x="155299" y="41452"/>
                  </a:lnTo>
                  <a:lnTo>
                    <a:pt x="205495" y="44253"/>
                  </a:lnTo>
                  <a:lnTo>
                    <a:pt x="255145" y="45861"/>
                  </a:lnTo>
                  <a:lnTo>
                    <a:pt x="304391" y="46386"/>
                  </a:lnTo>
                  <a:lnTo>
                    <a:pt x="353377" y="45938"/>
                  </a:lnTo>
                  <a:lnTo>
                    <a:pt x="402247" y="44626"/>
                  </a:lnTo>
                  <a:lnTo>
                    <a:pt x="451143" y="42562"/>
                  </a:lnTo>
                  <a:lnTo>
                    <a:pt x="500209" y="39855"/>
                  </a:lnTo>
                  <a:lnTo>
                    <a:pt x="549589" y="36614"/>
                  </a:lnTo>
                  <a:lnTo>
                    <a:pt x="599425" y="32950"/>
                  </a:lnTo>
                  <a:lnTo>
                    <a:pt x="649861" y="28973"/>
                  </a:lnTo>
                  <a:lnTo>
                    <a:pt x="701040" y="24792"/>
                  </a:lnTo>
                  <a:lnTo>
                    <a:pt x="753604" y="23666"/>
                  </a:lnTo>
                  <a:lnTo>
                    <a:pt x="803850" y="22313"/>
                  </a:lnTo>
                  <a:lnTo>
                    <a:pt x="852255" y="20833"/>
                  </a:lnTo>
                  <a:lnTo>
                    <a:pt x="899302" y="19327"/>
                  </a:lnTo>
                  <a:lnTo>
                    <a:pt x="945468" y="17894"/>
                  </a:lnTo>
                  <a:lnTo>
                    <a:pt x="991235" y="16635"/>
                  </a:lnTo>
                  <a:lnTo>
                    <a:pt x="1037082" y="15648"/>
                  </a:lnTo>
                  <a:lnTo>
                    <a:pt x="1083488" y="15035"/>
                  </a:lnTo>
                  <a:lnTo>
                    <a:pt x="1130934" y="14895"/>
                  </a:lnTo>
                  <a:lnTo>
                    <a:pt x="1179900" y="15328"/>
                  </a:lnTo>
                  <a:lnTo>
                    <a:pt x="1230865" y="16435"/>
                  </a:lnTo>
                  <a:lnTo>
                    <a:pt x="1284309" y="18314"/>
                  </a:lnTo>
                  <a:lnTo>
                    <a:pt x="1340713" y="21067"/>
                  </a:lnTo>
                  <a:lnTo>
                    <a:pt x="1400556" y="24792"/>
                  </a:lnTo>
                  <a:lnTo>
                    <a:pt x="1459359" y="19442"/>
                  </a:lnTo>
                  <a:lnTo>
                    <a:pt x="1515766" y="14555"/>
                  </a:lnTo>
                  <a:lnTo>
                    <a:pt x="1570041" y="10222"/>
                  </a:lnTo>
                  <a:lnTo>
                    <a:pt x="1622446" y="6531"/>
                  </a:lnTo>
                  <a:lnTo>
                    <a:pt x="1673245" y="3573"/>
                  </a:lnTo>
                  <a:lnTo>
                    <a:pt x="1722702" y="1439"/>
                  </a:lnTo>
                  <a:lnTo>
                    <a:pt x="1771078" y="218"/>
                  </a:lnTo>
                  <a:lnTo>
                    <a:pt x="1818638" y="0"/>
                  </a:lnTo>
                  <a:lnTo>
                    <a:pt x="1865645" y="874"/>
                  </a:lnTo>
                  <a:lnTo>
                    <a:pt x="1912362" y="2932"/>
                  </a:lnTo>
                  <a:lnTo>
                    <a:pt x="1959052" y="6263"/>
                  </a:lnTo>
                  <a:lnTo>
                    <a:pt x="2005979" y="10956"/>
                  </a:lnTo>
                  <a:lnTo>
                    <a:pt x="2053406" y="17103"/>
                  </a:lnTo>
                  <a:lnTo>
                    <a:pt x="2101596" y="24792"/>
                  </a:lnTo>
                  <a:lnTo>
                    <a:pt x="2156414" y="24705"/>
                  </a:lnTo>
                  <a:lnTo>
                    <a:pt x="2206639" y="23840"/>
                  </a:lnTo>
                  <a:lnTo>
                    <a:pt x="2253519" y="22435"/>
                  </a:lnTo>
                  <a:lnTo>
                    <a:pt x="2298304" y="20728"/>
                  </a:lnTo>
                  <a:lnTo>
                    <a:pt x="2342243" y="18958"/>
                  </a:lnTo>
                  <a:lnTo>
                    <a:pt x="2386584" y="17363"/>
                  </a:lnTo>
                  <a:lnTo>
                    <a:pt x="2432575" y="16180"/>
                  </a:lnTo>
                  <a:lnTo>
                    <a:pt x="2481467" y="15648"/>
                  </a:lnTo>
                  <a:lnTo>
                    <a:pt x="2534507" y="16005"/>
                  </a:lnTo>
                  <a:lnTo>
                    <a:pt x="2592944" y="17490"/>
                  </a:lnTo>
                  <a:lnTo>
                    <a:pt x="2658028" y="20339"/>
                  </a:lnTo>
                  <a:lnTo>
                    <a:pt x="2731008" y="24792"/>
                  </a:lnTo>
                  <a:lnTo>
                    <a:pt x="2783635" y="34754"/>
                  </a:lnTo>
                  <a:lnTo>
                    <a:pt x="2836277" y="40982"/>
                  </a:lnTo>
                  <a:lnTo>
                    <a:pt x="2888802" y="43990"/>
                  </a:lnTo>
                  <a:lnTo>
                    <a:pt x="2941081" y="44295"/>
                  </a:lnTo>
                  <a:lnTo>
                    <a:pt x="2992986" y="42412"/>
                  </a:lnTo>
                  <a:lnTo>
                    <a:pt x="3044386" y="38857"/>
                  </a:lnTo>
                  <a:lnTo>
                    <a:pt x="3095152" y="34145"/>
                  </a:lnTo>
                  <a:lnTo>
                    <a:pt x="3145155" y="28793"/>
                  </a:lnTo>
                  <a:lnTo>
                    <a:pt x="3194264" y="23316"/>
                  </a:lnTo>
                  <a:lnTo>
                    <a:pt x="3242351" y="18229"/>
                  </a:lnTo>
                  <a:lnTo>
                    <a:pt x="3289286" y="14049"/>
                  </a:lnTo>
                  <a:lnTo>
                    <a:pt x="3334940" y="11291"/>
                  </a:lnTo>
                  <a:lnTo>
                    <a:pt x="3379183" y="10470"/>
                  </a:lnTo>
                  <a:lnTo>
                    <a:pt x="3421886" y="12103"/>
                  </a:lnTo>
                  <a:lnTo>
                    <a:pt x="3462918" y="16705"/>
                  </a:lnTo>
                  <a:lnTo>
                    <a:pt x="3502152" y="24792"/>
                  </a:lnTo>
                  <a:lnTo>
                    <a:pt x="3502152" y="29364"/>
                  </a:lnTo>
                  <a:lnTo>
                    <a:pt x="3502152" y="35460"/>
                  </a:lnTo>
                  <a:lnTo>
                    <a:pt x="3502152" y="40032"/>
                  </a:lnTo>
                  <a:lnTo>
                    <a:pt x="3440115" y="39276"/>
                  </a:lnTo>
                  <a:lnTo>
                    <a:pt x="3384190" y="38551"/>
                  </a:lnTo>
                  <a:lnTo>
                    <a:pt x="3333059" y="37889"/>
                  </a:lnTo>
                  <a:lnTo>
                    <a:pt x="3285405" y="37323"/>
                  </a:lnTo>
                  <a:lnTo>
                    <a:pt x="3239910" y="36884"/>
                  </a:lnTo>
                  <a:lnTo>
                    <a:pt x="3195256" y="36603"/>
                  </a:lnTo>
                  <a:lnTo>
                    <a:pt x="3150126" y="36513"/>
                  </a:lnTo>
                  <a:lnTo>
                    <a:pt x="3103202" y="36646"/>
                  </a:lnTo>
                  <a:lnTo>
                    <a:pt x="3053167" y="37032"/>
                  </a:lnTo>
                  <a:lnTo>
                    <a:pt x="2998702" y="37704"/>
                  </a:lnTo>
                  <a:lnTo>
                    <a:pt x="2938491" y="38693"/>
                  </a:lnTo>
                  <a:lnTo>
                    <a:pt x="2871216" y="40032"/>
                  </a:lnTo>
                  <a:lnTo>
                    <a:pt x="2802768" y="37238"/>
                  </a:lnTo>
                  <a:lnTo>
                    <a:pt x="2744004" y="35587"/>
                  </a:lnTo>
                  <a:lnTo>
                    <a:pt x="2693050" y="34889"/>
                  </a:lnTo>
                  <a:lnTo>
                    <a:pt x="2648034" y="34952"/>
                  </a:lnTo>
                  <a:lnTo>
                    <a:pt x="2607082" y="35587"/>
                  </a:lnTo>
                  <a:lnTo>
                    <a:pt x="2568321" y="36603"/>
                  </a:lnTo>
                  <a:lnTo>
                    <a:pt x="2529877" y="37810"/>
                  </a:lnTo>
                  <a:lnTo>
                    <a:pt x="2489877" y="39016"/>
                  </a:lnTo>
                  <a:lnTo>
                    <a:pt x="2446448" y="40032"/>
                  </a:lnTo>
                  <a:lnTo>
                    <a:pt x="2397717" y="40667"/>
                  </a:lnTo>
                  <a:lnTo>
                    <a:pt x="2341811" y="40731"/>
                  </a:lnTo>
                  <a:lnTo>
                    <a:pt x="2276856" y="40032"/>
                  </a:lnTo>
                  <a:lnTo>
                    <a:pt x="2219828" y="37910"/>
                  </a:lnTo>
                  <a:lnTo>
                    <a:pt x="2167083" y="36673"/>
                  </a:lnTo>
                  <a:lnTo>
                    <a:pt x="2117817" y="36183"/>
                  </a:lnTo>
                  <a:lnTo>
                    <a:pt x="2071227" y="36300"/>
                  </a:lnTo>
                  <a:lnTo>
                    <a:pt x="2026509" y="36883"/>
                  </a:lnTo>
                  <a:lnTo>
                    <a:pt x="1982861" y="37793"/>
                  </a:lnTo>
                  <a:lnTo>
                    <a:pt x="1939480" y="38889"/>
                  </a:lnTo>
                  <a:lnTo>
                    <a:pt x="1895562" y="40032"/>
                  </a:lnTo>
                  <a:lnTo>
                    <a:pt x="1850305" y="41082"/>
                  </a:lnTo>
                  <a:lnTo>
                    <a:pt x="1802905" y="41898"/>
                  </a:lnTo>
                  <a:lnTo>
                    <a:pt x="1752559" y="42342"/>
                  </a:lnTo>
                  <a:lnTo>
                    <a:pt x="1698464" y="42272"/>
                  </a:lnTo>
                  <a:lnTo>
                    <a:pt x="1639817" y="41548"/>
                  </a:lnTo>
                  <a:lnTo>
                    <a:pt x="1575816" y="40032"/>
                  </a:lnTo>
                  <a:lnTo>
                    <a:pt x="1509777" y="30318"/>
                  </a:lnTo>
                  <a:lnTo>
                    <a:pt x="1447301" y="24054"/>
                  </a:lnTo>
                  <a:lnTo>
                    <a:pt x="1388218" y="20741"/>
                  </a:lnTo>
                  <a:lnTo>
                    <a:pt x="1332356" y="19880"/>
                  </a:lnTo>
                  <a:lnTo>
                    <a:pt x="1279544" y="20970"/>
                  </a:lnTo>
                  <a:lnTo>
                    <a:pt x="1229613" y="23513"/>
                  </a:lnTo>
                  <a:lnTo>
                    <a:pt x="1182391" y="27009"/>
                  </a:lnTo>
                  <a:lnTo>
                    <a:pt x="1137708" y="30959"/>
                  </a:lnTo>
                  <a:lnTo>
                    <a:pt x="1095393" y="34863"/>
                  </a:lnTo>
                  <a:lnTo>
                    <a:pt x="1055276" y="38222"/>
                  </a:lnTo>
                  <a:lnTo>
                    <a:pt x="1017186" y="40536"/>
                  </a:lnTo>
                  <a:lnTo>
                    <a:pt x="980952" y="41306"/>
                  </a:lnTo>
                  <a:lnTo>
                    <a:pt x="946404" y="40032"/>
                  </a:lnTo>
                  <a:lnTo>
                    <a:pt x="923805" y="33517"/>
                  </a:lnTo>
                  <a:lnTo>
                    <a:pt x="894466" y="28769"/>
                  </a:lnTo>
                  <a:lnTo>
                    <a:pt x="859042" y="25602"/>
                  </a:lnTo>
                  <a:lnTo>
                    <a:pt x="818190" y="23835"/>
                  </a:lnTo>
                  <a:lnTo>
                    <a:pt x="772566" y="23281"/>
                  </a:lnTo>
                  <a:lnTo>
                    <a:pt x="722824" y="23759"/>
                  </a:lnTo>
                  <a:lnTo>
                    <a:pt x="669622" y="25082"/>
                  </a:lnTo>
                  <a:lnTo>
                    <a:pt x="613615" y="27069"/>
                  </a:lnTo>
                  <a:lnTo>
                    <a:pt x="555459" y="29534"/>
                  </a:lnTo>
                  <a:lnTo>
                    <a:pt x="495809" y="32293"/>
                  </a:lnTo>
                  <a:lnTo>
                    <a:pt x="435323" y="35164"/>
                  </a:lnTo>
                  <a:lnTo>
                    <a:pt x="374655" y="37961"/>
                  </a:lnTo>
                  <a:lnTo>
                    <a:pt x="314462" y="40500"/>
                  </a:lnTo>
                  <a:lnTo>
                    <a:pt x="255399" y="42599"/>
                  </a:lnTo>
                  <a:lnTo>
                    <a:pt x="198123" y="44072"/>
                  </a:lnTo>
                  <a:lnTo>
                    <a:pt x="143289" y="44736"/>
                  </a:lnTo>
                  <a:lnTo>
                    <a:pt x="91553" y="44406"/>
                  </a:lnTo>
                  <a:lnTo>
                    <a:pt x="43571" y="42900"/>
                  </a:lnTo>
                  <a:lnTo>
                    <a:pt x="0" y="40032"/>
                  </a:lnTo>
                  <a:lnTo>
                    <a:pt x="0" y="33936"/>
                  </a:lnTo>
                  <a:lnTo>
                    <a:pt x="0" y="29364"/>
                  </a:lnTo>
                  <a:lnTo>
                    <a:pt x="0" y="24792"/>
                  </a:lnTo>
                </a:path>
              </a:pathLst>
            </a:custGeom>
            <a:ln w="4876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27975" y="2646718"/>
            <a:ext cx="5586095" cy="2566726"/>
          </a:xfrm>
          <a:prstGeom prst="rect">
            <a:avLst/>
          </a:prstGeom>
        </p:spPr>
        <p:txBody>
          <a:bodyPr vert="horz" wrap="square" lIns="0" tIns="15238" rIns="0" bIns="0" rtlCol="0">
            <a:spAutoFit/>
          </a:bodyPr>
          <a:lstStyle/>
          <a:p>
            <a:pPr marL="263494" indent="-251430">
              <a:spcBef>
                <a:spcPts val="120"/>
              </a:spcBef>
              <a:buFont typeface="Arial"/>
              <a:buChar char="•"/>
              <a:tabLst>
                <a:tab pos="263494" algn="l"/>
                <a:tab pos="264129" algn="l"/>
              </a:tabLst>
            </a:pPr>
            <a:r>
              <a:rPr sz="1900" b="1" spc="4" dirty="0">
                <a:latin typeface="Carlito"/>
                <a:cs typeface="Carlito"/>
              </a:rPr>
              <a:t>What Is </a:t>
            </a:r>
            <a:r>
              <a:rPr sz="1900" b="1" spc="-4" dirty="0">
                <a:latin typeface="Carlito"/>
                <a:cs typeface="Carlito"/>
              </a:rPr>
              <a:t>Data</a:t>
            </a:r>
            <a:r>
              <a:rPr sz="1900" b="1" spc="-35" dirty="0">
                <a:latin typeface="Carlito"/>
                <a:cs typeface="Carlito"/>
              </a:rPr>
              <a:t> </a:t>
            </a:r>
            <a:r>
              <a:rPr sz="1900" b="1" spc="4" dirty="0">
                <a:latin typeface="Carlito"/>
                <a:cs typeface="Carlito"/>
              </a:rPr>
              <a:t>Analysis?</a:t>
            </a:r>
            <a:endParaRPr sz="1900">
              <a:latin typeface="Carlito"/>
              <a:cs typeface="Carlito"/>
            </a:endParaRPr>
          </a:p>
          <a:p>
            <a:pPr>
              <a:spcBef>
                <a:spcPts val="45"/>
              </a:spcBef>
              <a:buFont typeface="Arial"/>
              <a:buChar char="•"/>
            </a:pPr>
            <a:endParaRPr sz="2700">
              <a:latin typeface="Carlito"/>
              <a:cs typeface="Carlito"/>
            </a:endParaRPr>
          </a:p>
          <a:p>
            <a:pPr marL="326351" marR="5080" lvl="1" indent="-251430">
              <a:lnSpc>
                <a:spcPct val="91000"/>
              </a:lnSpc>
              <a:spcBef>
                <a:spcPts val="4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sz="1900" spc="-4" dirty="0">
                <a:latin typeface="Carlito"/>
                <a:cs typeface="Carlito"/>
              </a:rPr>
              <a:t>Data </a:t>
            </a:r>
            <a:r>
              <a:rPr sz="1900" spc="4" dirty="0">
                <a:latin typeface="Carlito"/>
                <a:cs typeface="Carlito"/>
              </a:rPr>
              <a:t>analytics is the science </a:t>
            </a:r>
            <a:r>
              <a:rPr sz="1900" dirty="0">
                <a:latin typeface="Carlito"/>
                <a:cs typeface="Carlito"/>
              </a:rPr>
              <a:t>of </a:t>
            </a:r>
            <a:r>
              <a:rPr sz="1900" spc="4" dirty="0">
                <a:latin typeface="Carlito"/>
                <a:cs typeface="Carlito"/>
              </a:rPr>
              <a:t>analyzing </a:t>
            </a:r>
            <a:r>
              <a:rPr sz="1900" spc="-10" dirty="0">
                <a:latin typeface="Carlito"/>
                <a:cs typeface="Carlito"/>
              </a:rPr>
              <a:t>raw </a:t>
            </a:r>
            <a:r>
              <a:rPr sz="1900" spc="-4" dirty="0">
                <a:latin typeface="Carlito"/>
                <a:cs typeface="Carlito"/>
              </a:rPr>
              <a:t>data </a:t>
            </a:r>
            <a:r>
              <a:rPr sz="1900" spc="-10" dirty="0">
                <a:latin typeface="Carlito"/>
                <a:cs typeface="Carlito"/>
              </a:rPr>
              <a:t>to  </a:t>
            </a:r>
            <a:r>
              <a:rPr sz="1900" spc="-4" dirty="0">
                <a:latin typeface="Carlito"/>
                <a:cs typeface="Carlito"/>
              </a:rPr>
              <a:t>make </a:t>
            </a:r>
            <a:r>
              <a:rPr sz="1900" spc="4" dirty="0">
                <a:latin typeface="Carlito"/>
                <a:cs typeface="Carlito"/>
              </a:rPr>
              <a:t>conclusions about </a:t>
            </a:r>
            <a:r>
              <a:rPr sz="1900" dirty="0">
                <a:latin typeface="Carlito"/>
                <a:cs typeface="Carlito"/>
              </a:rPr>
              <a:t>that information. Many of </a:t>
            </a:r>
            <a:r>
              <a:rPr sz="1900" spc="4" dirty="0">
                <a:latin typeface="Carlito"/>
                <a:cs typeface="Carlito"/>
              </a:rPr>
              <a:t>the  techniques </a:t>
            </a:r>
            <a:r>
              <a:rPr sz="1900" spc="10" dirty="0">
                <a:latin typeface="Carlito"/>
                <a:cs typeface="Carlito"/>
              </a:rPr>
              <a:t>and </a:t>
            </a:r>
            <a:r>
              <a:rPr sz="1900" dirty="0">
                <a:latin typeface="Carlito"/>
                <a:cs typeface="Carlito"/>
              </a:rPr>
              <a:t>processes of </a:t>
            </a:r>
            <a:r>
              <a:rPr sz="1900" spc="-4" dirty="0">
                <a:latin typeface="Carlito"/>
                <a:cs typeface="Carlito"/>
              </a:rPr>
              <a:t>data </a:t>
            </a:r>
            <a:r>
              <a:rPr sz="1900" spc="4" dirty="0">
                <a:latin typeface="Carlito"/>
                <a:cs typeface="Carlito"/>
              </a:rPr>
              <a:t>analytics </a:t>
            </a:r>
            <a:r>
              <a:rPr sz="1900" spc="-10" dirty="0">
                <a:latin typeface="Carlito"/>
                <a:cs typeface="Carlito"/>
              </a:rPr>
              <a:t>have </a:t>
            </a:r>
            <a:r>
              <a:rPr sz="1900" spc="10" dirty="0">
                <a:latin typeface="Carlito"/>
                <a:cs typeface="Carlito"/>
              </a:rPr>
              <a:t>been  </a:t>
            </a:r>
            <a:r>
              <a:rPr sz="1900" dirty="0">
                <a:latin typeface="Carlito"/>
                <a:cs typeface="Carlito"/>
              </a:rPr>
              <a:t>automated </a:t>
            </a:r>
            <a:r>
              <a:rPr sz="1900" spc="-4" dirty="0">
                <a:latin typeface="Carlito"/>
                <a:cs typeface="Carlito"/>
              </a:rPr>
              <a:t>into </a:t>
            </a:r>
            <a:r>
              <a:rPr sz="1900" spc="4" dirty="0">
                <a:latin typeface="Carlito"/>
                <a:cs typeface="Carlito"/>
              </a:rPr>
              <a:t>mechanical</a:t>
            </a:r>
            <a:r>
              <a:rPr sz="1900" spc="-4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processes</a:t>
            </a:r>
            <a:endParaRPr sz="1900">
              <a:latin typeface="Carlito"/>
              <a:cs typeface="Carlito"/>
            </a:endParaRPr>
          </a:p>
          <a:p>
            <a:pPr marL="326351" marR="473653">
              <a:lnSpc>
                <a:spcPts val="2020"/>
              </a:lnSpc>
              <a:spcBef>
                <a:spcPts val="30"/>
              </a:spcBef>
            </a:pPr>
            <a:r>
              <a:rPr sz="1900" spc="10" dirty="0">
                <a:latin typeface="Carlito"/>
                <a:cs typeface="Carlito"/>
              </a:rPr>
              <a:t>and </a:t>
            </a:r>
            <a:r>
              <a:rPr sz="1900" dirty="0">
                <a:latin typeface="Carlito"/>
                <a:cs typeface="Carlito"/>
              </a:rPr>
              <a:t>algorithm </a:t>
            </a:r>
            <a:r>
              <a:rPr sz="1900" spc="4" dirty="0">
                <a:latin typeface="Carlito"/>
                <a:cs typeface="Carlito"/>
              </a:rPr>
              <a:t>that work </a:t>
            </a:r>
            <a:r>
              <a:rPr sz="1900" spc="-4" dirty="0">
                <a:latin typeface="Carlito"/>
                <a:cs typeface="Carlito"/>
              </a:rPr>
              <a:t>over </a:t>
            </a:r>
            <a:r>
              <a:rPr sz="1900" spc="-10" dirty="0">
                <a:latin typeface="Carlito"/>
                <a:cs typeface="Carlito"/>
              </a:rPr>
              <a:t>raw </a:t>
            </a:r>
            <a:r>
              <a:rPr sz="1900" spc="-4" dirty="0">
                <a:latin typeface="Carlito"/>
                <a:cs typeface="Carlito"/>
              </a:rPr>
              <a:t>data </a:t>
            </a:r>
            <a:r>
              <a:rPr sz="1900" dirty="0">
                <a:latin typeface="Carlito"/>
                <a:cs typeface="Carlito"/>
              </a:rPr>
              <a:t>for </a:t>
            </a:r>
            <a:r>
              <a:rPr sz="1900" spc="10" dirty="0">
                <a:latin typeface="Carlito"/>
                <a:cs typeface="Carlito"/>
              </a:rPr>
              <a:t>human  </a:t>
            </a:r>
            <a:r>
              <a:rPr sz="1900" spc="4" dirty="0">
                <a:latin typeface="Carlito"/>
                <a:cs typeface="Carlito"/>
              </a:rPr>
              <a:t>consumption.</a:t>
            </a:r>
            <a:endParaRPr sz="1900">
              <a:latin typeface="Carlito"/>
              <a:cs typeface="Carlito"/>
            </a:endParaRPr>
          </a:p>
        </p:txBody>
      </p:sp>
      <p:pic>
        <p:nvPicPr>
          <p:cNvPr id="7" name="Picture 6" descr="NWM_1-400x2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81200"/>
            <a:ext cx="3886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4"/>
            <a:ext cx="10058400" cy="5876545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9179"/>
              <a:ext cx="10058400" cy="5657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7655"/>
              <a:ext cx="10058400" cy="565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2504" y="1136903"/>
              <a:ext cx="7318375" cy="1004569"/>
            </a:xfrm>
            <a:custGeom>
              <a:avLst/>
              <a:gdLst/>
              <a:ahLst/>
              <a:cxnLst/>
              <a:rect l="l" t="t" r="r" b="b"/>
              <a:pathLst>
                <a:path w="7318375" h="1004569">
                  <a:moveTo>
                    <a:pt x="7217663" y="1004315"/>
                  </a:moveTo>
                  <a:lnTo>
                    <a:pt x="100584" y="1004315"/>
                  </a:lnTo>
                  <a:lnTo>
                    <a:pt x="61721" y="996529"/>
                  </a:lnTo>
                  <a:lnTo>
                    <a:pt x="29717" y="975169"/>
                  </a:lnTo>
                  <a:lnTo>
                    <a:pt x="8000" y="943236"/>
                  </a:lnTo>
                  <a:lnTo>
                    <a:pt x="0" y="903731"/>
                  </a:lnTo>
                  <a:lnTo>
                    <a:pt x="0" y="100583"/>
                  </a:lnTo>
                  <a:lnTo>
                    <a:pt x="8000" y="61721"/>
                  </a:lnTo>
                  <a:lnTo>
                    <a:pt x="29718" y="29717"/>
                  </a:lnTo>
                  <a:lnTo>
                    <a:pt x="61721" y="8000"/>
                  </a:lnTo>
                  <a:lnTo>
                    <a:pt x="100584" y="0"/>
                  </a:lnTo>
                  <a:lnTo>
                    <a:pt x="7217663" y="0"/>
                  </a:lnTo>
                  <a:lnTo>
                    <a:pt x="7257168" y="8000"/>
                  </a:lnTo>
                  <a:lnTo>
                    <a:pt x="7289101" y="29717"/>
                  </a:lnTo>
                  <a:lnTo>
                    <a:pt x="7310461" y="61721"/>
                  </a:lnTo>
                  <a:lnTo>
                    <a:pt x="7318248" y="100583"/>
                  </a:lnTo>
                  <a:lnTo>
                    <a:pt x="7318248" y="903731"/>
                  </a:lnTo>
                  <a:lnTo>
                    <a:pt x="7310461" y="943236"/>
                  </a:lnTo>
                  <a:lnTo>
                    <a:pt x="7289101" y="975169"/>
                  </a:lnTo>
                  <a:lnTo>
                    <a:pt x="7257168" y="996529"/>
                  </a:lnTo>
                  <a:lnTo>
                    <a:pt x="7217663" y="1004315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2504" y="1136903"/>
              <a:ext cx="7318375" cy="1004569"/>
            </a:xfrm>
            <a:custGeom>
              <a:avLst/>
              <a:gdLst/>
              <a:ahLst/>
              <a:cxnLst/>
              <a:rect l="l" t="t" r="r" b="b"/>
              <a:pathLst>
                <a:path w="7318375" h="1004569">
                  <a:moveTo>
                    <a:pt x="0" y="100583"/>
                  </a:moveTo>
                  <a:lnTo>
                    <a:pt x="8000" y="61721"/>
                  </a:lnTo>
                  <a:lnTo>
                    <a:pt x="29718" y="29717"/>
                  </a:lnTo>
                  <a:lnTo>
                    <a:pt x="61721" y="8000"/>
                  </a:lnTo>
                  <a:lnTo>
                    <a:pt x="100584" y="0"/>
                  </a:lnTo>
                  <a:lnTo>
                    <a:pt x="7217663" y="0"/>
                  </a:lnTo>
                  <a:lnTo>
                    <a:pt x="7257168" y="8000"/>
                  </a:lnTo>
                  <a:lnTo>
                    <a:pt x="7289101" y="29717"/>
                  </a:lnTo>
                  <a:lnTo>
                    <a:pt x="7310461" y="61721"/>
                  </a:lnTo>
                  <a:lnTo>
                    <a:pt x="7318248" y="100583"/>
                  </a:lnTo>
                  <a:lnTo>
                    <a:pt x="7318248" y="903731"/>
                  </a:lnTo>
                  <a:lnTo>
                    <a:pt x="7310461" y="943236"/>
                  </a:lnTo>
                  <a:lnTo>
                    <a:pt x="7289101" y="975169"/>
                  </a:lnTo>
                  <a:lnTo>
                    <a:pt x="7257168" y="996529"/>
                  </a:lnTo>
                  <a:lnTo>
                    <a:pt x="7217663" y="1004315"/>
                  </a:lnTo>
                  <a:lnTo>
                    <a:pt x="100584" y="1004315"/>
                  </a:lnTo>
                  <a:lnTo>
                    <a:pt x="61721" y="996529"/>
                  </a:lnTo>
                  <a:lnTo>
                    <a:pt x="29717" y="975169"/>
                  </a:lnTo>
                  <a:lnTo>
                    <a:pt x="8000" y="943236"/>
                  </a:lnTo>
                  <a:lnTo>
                    <a:pt x="0" y="903731"/>
                  </a:lnTo>
                  <a:lnTo>
                    <a:pt x="0" y="100583"/>
                  </a:lnTo>
                  <a:close/>
                </a:path>
              </a:pathLst>
            </a:custGeom>
            <a:ln w="13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0916" y="1386376"/>
            <a:ext cx="2856865" cy="842536"/>
          </a:xfrm>
          <a:prstGeom prst="rect">
            <a:avLst/>
          </a:prstGeom>
        </p:spPr>
        <p:txBody>
          <a:bodyPr vert="horz" wrap="square" lIns="0" tIns="11428" rIns="0" bIns="0" rtlCol="0">
            <a:spAutoFit/>
          </a:bodyPr>
          <a:lstStyle/>
          <a:p>
            <a:pPr marL="12699">
              <a:spcBef>
                <a:spcPts val="90"/>
              </a:spcBef>
            </a:pPr>
            <a:r>
              <a:rPr sz="2700" spc="-20" dirty="0">
                <a:latin typeface="Carlito"/>
                <a:cs typeface="Carlito"/>
              </a:rPr>
              <a:t>Data </a:t>
            </a:r>
            <a:r>
              <a:rPr sz="2700" spc="-10" dirty="0">
                <a:latin typeface="Carlito"/>
                <a:cs typeface="Carlito"/>
              </a:rPr>
              <a:t>Analysis </a:t>
            </a:r>
            <a:r>
              <a:rPr sz="2700" spc="-20" dirty="0">
                <a:latin typeface="Carlito"/>
                <a:cs typeface="Carlito"/>
              </a:rPr>
              <a:t>Steps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9601" y="2286000"/>
            <a:ext cx="9448800" cy="4572000"/>
            <a:chOff x="762634" y="2274442"/>
            <a:chExt cx="8970645" cy="4448810"/>
          </a:xfrm>
        </p:grpSpPr>
        <p:sp>
          <p:nvSpPr>
            <p:cNvPr id="9" name="object 9"/>
            <p:cNvSpPr/>
            <p:nvPr/>
          </p:nvSpPr>
          <p:spPr>
            <a:xfrm>
              <a:off x="769619" y="2281427"/>
              <a:ext cx="7318375" cy="1004569"/>
            </a:xfrm>
            <a:custGeom>
              <a:avLst/>
              <a:gdLst/>
              <a:ahLst/>
              <a:cxnLst/>
              <a:rect l="l" t="t" r="r" b="b"/>
              <a:pathLst>
                <a:path w="7318375" h="1004570">
                  <a:moveTo>
                    <a:pt x="7217663" y="1004316"/>
                  </a:moveTo>
                  <a:lnTo>
                    <a:pt x="100584" y="1004316"/>
                  </a:lnTo>
                  <a:lnTo>
                    <a:pt x="61079" y="996315"/>
                  </a:lnTo>
                  <a:lnTo>
                    <a:pt x="29146" y="974598"/>
                  </a:lnTo>
                  <a:lnTo>
                    <a:pt x="7786" y="942594"/>
                  </a:lnTo>
                  <a:lnTo>
                    <a:pt x="0" y="903732"/>
                  </a:lnTo>
                  <a:lnTo>
                    <a:pt x="0" y="99060"/>
                  </a:lnTo>
                  <a:lnTo>
                    <a:pt x="7786" y="60436"/>
                  </a:lnTo>
                  <a:lnTo>
                    <a:pt x="29146" y="28956"/>
                  </a:lnTo>
                  <a:lnTo>
                    <a:pt x="61079" y="7762"/>
                  </a:lnTo>
                  <a:lnTo>
                    <a:pt x="100584" y="0"/>
                  </a:lnTo>
                  <a:lnTo>
                    <a:pt x="7217663" y="0"/>
                  </a:lnTo>
                  <a:lnTo>
                    <a:pt x="7256526" y="7762"/>
                  </a:lnTo>
                  <a:lnTo>
                    <a:pt x="7288530" y="28956"/>
                  </a:lnTo>
                  <a:lnTo>
                    <a:pt x="7310247" y="60436"/>
                  </a:lnTo>
                  <a:lnTo>
                    <a:pt x="7318248" y="99060"/>
                  </a:lnTo>
                  <a:lnTo>
                    <a:pt x="7318248" y="903732"/>
                  </a:lnTo>
                  <a:lnTo>
                    <a:pt x="7310247" y="942594"/>
                  </a:lnTo>
                  <a:lnTo>
                    <a:pt x="7288530" y="974598"/>
                  </a:lnTo>
                  <a:lnTo>
                    <a:pt x="7256526" y="996315"/>
                  </a:lnTo>
                  <a:lnTo>
                    <a:pt x="7217663" y="1004316"/>
                  </a:lnTo>
                  <a:close/>
                </a:path>
              </a:pathLst>
            </a:custGeom>
            <a:solidFill>
              <a:srgbClr val="54CC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619" y="2281427"/>
              <a:ext cx="7318375" cy="1004569"/>
            </a:xfrm>
            <a:custGeom>
              <a:avLst/>
              <a:gdLst/>
              <a:ahLst/>
              <a:cxnLst/>
              <a:rect l="l" t="t" r="r" b="b"/>
              <a:pathLst>
                <a:path w="7318375" h="1004570">
                  <a:moveTo>
                    <a:pt x="0" y="99060"/>
                  </a:moveTo>
                  <a:lnTo>
                    <a:pt x="7786" y="60436"/>
                  </a:lnTo>
                  <a:lnTo>
                    <a:pt x="29146" y="28956"/>
                  </a:lnTo>
                  <a:lnTo>
                    <a:pt x="61079" y="7762"/>
                  </a:lnTo>
                  <a:lnTo>
                    <a:pt x="100584" y="0"/>
                  </a:lnTo>
                  <a:lnTo>
                    <a:pt x="7217663" y="0"/>
                  </a:lnTo>
                  <a:lnTo>
                    <a:pt x="7256526" y="7762"/>
                  </a:lnTo>
                  <a:lnTo>
                    <a:pt x="7288530" y="28956"/>
                  </a:lnTo>
                  <a:lnTo>
                    <a:pt x="7310247" y="60436"/>
                  </a:lnTo>
                  <a:lnTo>
                    <a:pt x="7318248" y="99060"/>
                  </a:lnTo>
                  <a:lnTo>
                    <a:pt x="7318248" y="903732"/>
                  </a:lnTo>
                  <a:lnTo>
                    <a:pt x="7310247" y="942594"/>
                  </a:lnTo>
                  <a:lnTo>
                    <a:pt x="7288530" y="974598"/>
                  </a:lnTo>
                  <a:lnTo>
                    <a:pt x="7256526" y="996315"/>
                  </a:lnTo>
                  <a:lnTo>
                    <a:pt x="7217663" y="1004316"/>
                  </a:lnTo>
                  <a:lnTo>
                    <a:pt x="100584" y="1004316"/>
                  </a:lnTo>
                  <a:lnTo>
                    <a:pt x="61079" y="996315"/>
                  </a:lnTo>
                  <a:lnTo>
                    <a:pt x="29146" y="974598"/>
                  </a:lnTo>
                  <a:lnTo>
                    <a:pt x="7786" y="942594"/>
                  </a:lnTo>
                  <a:lnTo>
                    <a:pt x="0" y="903732"/>
                  </a:lnTo>
                  <a:lnTo>
                    <a:pt x="0" y="99060"/>
                  </a:lnTo>
                  <a:close/>
                </a:path>
              </a:pathLst>
            </a:custGeom>
            <a:ln w="13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6736" y="3424427"/>
              <a:ext cx="7317105" cy="1004569"/>
            </a:xfrm>
            <a:custGeom>
              <a:avLst/>
              <a:gdLst/>
              <a:ahLst/>
              <a:cxnLst/>
              <a:rect l="l" t="t" r="r" b="b"/>
              <a:pathLst>
                <a:path w="7317105" h="1004570">
                  <a:moveTo>
                    <a:pt x="7216140" y="1004316"/>
                  </a:moveTo>
                  <a:lnTo>
                    <a:pt x="99060" y="1004316"/>
                  </a:lnTo>
                  <a:lnTo>
                    <a:pt x="60436" y="996529"/>
                  </a:lnTo>
                  <a:lnTo>
                    <a:pt x="28955" y="975169"/>
                  </a:lnTo>
                  <a:lnTo>
                    <a:pt x="7762" y="943236"/>
                  </a:lnTo>
                  <a:lnTo>
                    <a:pt x="0" y="903732"/>
                  </a:lnTo>
                  <a:lnTo>
                    <a:pt x="0" y="100584"/>
                  </a:lnTo>
                  <a:lnTo>
                    <a:pt x="7762" y="61722"/>
                  </a:lnTo>
                  <a:lnTo>
                    <a:pt x="28955" y="29718"/>
                  </a:lnTo>
                  <a:lnTo>
                    <a:pt x="60436" y="8001"/>
                  </a:lnTo>
                  <a:lnTo>
                    <a:pt x="99060" y="0"/>
                  </a:lnTo>
                  <a:lnTo>
                    <a:pt x="7216140" y="0"/>
                  </a:lnTo>
                  <a:lnTo>
                    <a:pt x="7255644" y="8001"/>
                  </a:lnTo>
                  <a:lnTo>
                    <a:pt x="7287577" y="29718"/>
                  </a:lnTo>
                  <a:lnTo>
                    <a:pt x="7308937" y="61722"/>
                  </a:lnTo>
                  <a:lnTo>
                    <a:pt x="7316724" y="100584"/>
                  </a:lnTo>
                  <a:lnTo>
                    <a:pt x="7316724" y="903732"/>
                  </a:lnTo>
                  <a:lnTo>
                    <a:pt x="7308937" y="943236"/>
                  </a:lnTo>
                  <a:lnTo>
                    <a:pt x="7287577" y="975169"/>
                  </a:lnTo>
                  <a:lnTo>
                    <a:pt x="7255644" y="996529"/>
                  </a:lnTo>
                  <a:lnTo>
                    <a:pt x="7216140" y="1004316"/>
                  </a:lnTo>
                  <a:close/>
                </a:path>
              </a:pathLst>
            </a:custGeom>
            <a:solidFill>
              <a:srgbClr val="4DC4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6736" y="3424427"/>
              <a:ext cx="7317105" cy="1004569"/>
            </a:xfrm>
            <a:custGeom>
              <a:avLst/>
              <a:gdLst/>
              <a:ahLst/>
              <a:cxnLst/>
              <a:rect l="l" t="t" r="r" b="b"/>
              <a:pathLst>
                <a:path w="7317105" h="1004570">
                  <a:moveTo>
                    <a:pt x="0" y="100584"/>
                  </a:moveTo>
                  <a:lnTo>
                    <a:pt x="7762" y="61722"/>
                  </a:lnTo>
                  <a:lnTo>
                    <a:pt x="28955" y="29718"/>
                  </a:lnTo>
                  <a:lnTo>
                    <a:pt x="60436" y="8001"/>
                  </a:lnTo>
                  <a:lnTo>
                    <a:pt x="99060" y="0"/>
                  </a:lnTo>
                  <a:lnTo>
                    <a:pt x="7216140" y="0"/>
                  </a:lnTo>
                  <a:lnTo>
                    <a:pt x="7255644" y="8001"/>
                  </a:lnTo>
                  <a:lnTo>
                    <a:pt x="7287577" y="29718"/>
                  </a:lnTo>
                  <a:lnTo>
                    <a:pt x="7308937" y="61722"/>
                  </a:lnTo>
                  <a:lnTo>
                    <a:pt x="7316724" y="100584"/>
                  </a:lnTo>
                  <a:lnTo>
                    <a:pt x="7316724" y="903732"/>
                  </a:lnTo>
                  <a:lnTo>
                    <a:pt x="7308937" y="943236"/>
                  </a:lnTo>
                  <a:lnTo>
                    <a:pt x="7287577" y="975169"/>
                  </a:lnTo>
                  <a:lnTo>
                    <a:pt x="7255644" y="996529"/>
                  </a:lnTo>
                  <a:lnTo>
                    <a:pt x="7216140" y="1004316"/>
                  </a:lnTo>
                  <a:lnTo>
                    <a:pt x="99060" y="1004316"/>
                  </a:lnTo>
                  <a:lnTo>
                    <a:pt x="60436" y="996529"/>
                  </a:lnTo>
                  <a:lnTo>
                    <a:pt x="28955" y="975169"/>
                  </a:lnTo>
                  <a:lnTo>
                    <a:pt x="7762" y="943236"/>
                  </a:lnTo>
                  <a:lnTo>
                    <a:pt x="0" y="903732"/>
                  </a:lnTo>
                  <a:lnTo>
                    <a:pt x="0" y="100584"/>
                  </a:lnTo>
                  <a:close/>
                </a:path>
              </a:pathLst>
            </a:custGeom>
            <a:ln w="13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62327" y="4568951"/>
              <a:ext cx="7318375" cy="1003300"/>
            </a:xfrm>
            <a:custGeom>
              <a:avLst/>
              <a:gdLst/>
              <a:ahLst/>
              <a:cxnLst/>
              <a:rect l="l" t="t" r="r" b="b"/>
              <a:pathLst>
                <a:path w="7318375" h="1003300">
                  <a:moveTo>
                    <a:pt x="7217663" y="1002792"/>
                  </a:moveTo>
                  <a:lnTo>
                    <a:pt x="100584" y="1002792"/>
                  </a:lnTo>
                  <a:lnTo>
                    <a:pt x="61721" y="995029"/>
                  </a:lnTo>
                  <a:lnTo>
                    <a:pt x="29717" y="973836"/>
                  </a:lnTo>
                  <a:lnTo>
                    <a:pt x="8000" y="942355"/>
                  </a:lnTo>
                  <a:lnTo>
                    <a:pt x="0" y="903732"/>
                  </a:lnTo>
                  <a:lnTo>
                    <a:pt x="0" y="99060"/>
                  </a:lnTo>
                  <a:lnTo>
                    <a:pt x="8000" y="60436"/>
                  </a:lnTo>
                  <a:lnTo>
                    <a:pt x="29718" y="28956"/>
                  </a:lnTo>
                  <a:lnTo>
                    <a:pt x="61721" y="7762"/>
                  </a:lnTo>
                  <a:lnTo>
                    <a:pt x="100584" y="0"/>
                  </a:lnTo>
                  <a:lnTo>
                    <a:pt x="7217663" y="0"/>
                  </a:lnTo>
                  <a:lnTo>
                    <a:pt x="7256526" y="7762"/>
                  </a:lnTo>
                  <a:lnTo>
                    <a:pt x="7288530" y="28956"/>
                  </a:lnTo>
                  <a:lnTo>
                    <a:pt x="7310247" y="60436"/>
                  </a:lnTo>
                  <a:lnTo>
                    <a:pt x="7318248" y="99060"/>
                  </a:lnTo>
                  <a:lnTo>
                    <a:pt x="7318248" y="903732"/>
                  </a:lnTo>
                  <a:lnTo>
                    <a:pt x="7310247" y="942355"/>
                  </a:lnTo>
                  <a:lnTo>
                    <a:pt x="7288530" y="973836"/>
                  </a:lnTo>
                  <a:lnTo>
                    <a:pt x="7256526" y="995029"/>
                  </a:lnTo>
                  <a:lnTo>
                    <a:pt x="7217663" y="1002792"/>
                  </a:lnTo>
                  <a:close/>
                </a:path>
              </a:pathLst>
            </a:custGeom>
            <a:solidFill>
              <a:srgbClr val="48B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2327" y="4568951"/>
              <a:ext cx="7318375" cy="1003300"/>
            </a:xfrm>
            <a:custGeom>
              <a:avLst/>
              <a:gdLst/>
              <a:ahLst/>
              <a:cxnLst/>
              <a:rect l="l" t="t" r="r" b="b"/>
              <a:pathLst>
                <a:path w="7318375" h="1003300">
                  <a:moveTo>
                    <a:pt x="0" y="99060"/>
                  </a:moveTo>
                  <a:lnTo>
                    <a:pt x="8000" y="60436"/>
                  </a:lnTo>
                  <a:lnTo>
                    <a:pt x="29718" y="28956"/>
                  </a:lnTo>
                  <a:lnTo>
                    <a:pt x="61721" y="7762"/>
                  </a:lnTo>
                  <a:lnTo>
                    <a:pt x="100584" y="0"/>
                  </a:lnTo>
                  <a:lnTo>
                    <a:pt x="7217663" y="0"/>
                  </a:lnTo>
                  <a:lnTo>
                    <a:pt x="7256526" y="7762"/>
                  </a:lnTo>
                  <a:lnTo>
                    <a:pt x="7288530" y="28956"/>
                  </a:lnTo>
                  <a:lnTo>
                    <a:pt x="7310247" y="60436"/>
                  </a:lnTo>
                  <a:lnTo>
                    <a:pt x="7318248" y="99060"/>
                  </a:lnTo>
                  <a:lnTo>
                    <a:pt x="7318248" y="903732"/>
                  </a:lnTo>
                  <a:lnTo>
                    <a:pt x="7310247" y="942355"/>
                  </a:lnTo>
                  <a:lnTo>
                    <a:pt x="7288530" y="973836"/>
                  </a:lnTo>
                  <a:lnTo>
                    <a:pt x="7256526" y="995029"/>
                  </a:lnTo>
                  <a:lnTo>
                    <a:pt x="7217663" y="1002792"/>
                  </a:lnTo>
                  <a:lnTo>
                    <a:pt x="100584" y="1002792"/>
                  </a:lnTo>
                  <a:lnTo>
                    <a:pt x="61721" y="995029"/>
                  </a:lnTo>
                  <a:lnTo>
                    <a:pt x="29717" y="973836"/>
                  </a:lnTo>
                  <a:lnTo>
                    <a:pt x="8000" y="942355"/>
                  </a:lnTo>
                  <a:lnTo>
                    <a:pt x="0" y="903732"/>
                  </a:lnTo>
                  <a:lnTo>
                    <a:pt x="0" y="99060"/>
                  </a:lnTo>
                  <a:close/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9443" y="5711952"/>
              <a:ext cx="7317105" cy="1004569"/>
            </a:xfrm>
            <a:custGeom>
              <a:avLst/>
              <a:gdLst/>
              <a:ahLst/>
              <a:cxnLst/>
              <a:rect l="l" t="t" r="r" b="b"/>
              <a:pathLst>
                <a:path w="7317105" h="1004570">
                  <a:moveTo>
                    <a:pt x="7216140" y="1004316"/>
                  </a:moveTo>
                  <a:lnTo>
                    <a:pt x="100584" y="1004316"/>
                  </a:lnTo>
                  <a:lnTo>
                    <a:pt x="61079" y="996315"/>
                  </a:lnTo>
                  <a:lnTo>
                    <a:pt x="29146" y="974598"/>
                  </a:lnTo>
                  <a:lnTo>
                    <a:pt x="7786" y="942594"/>
                  </a:lnTo>
                  <a:lnTo>
                    <a:pt x="0" y="903732"/>
                  </a:lnTo>
                  <a:lnTo>
                    <a:pt x="0" y="100584"/>
                  </a:lnTo>
                  <a:lnTo>
                    <a:pt x="7786" y="61722"/>
                  </a:lnTo>
                  <a:lnTo>
                    <a:pt x="29146" y="29718"/>
                  </a:lnTo>
                  <a:lnTo>
                    <a:pt x="61079" y="8001"/>
                  </a:lnTo>
                  <a:lnTo>
                    <a:pt x="100584" y="0"/>
                  </a:lnTo>
                  <a:lnTo>
                    <a:pt x="7216140" y="0"/>
                  </a:lnTo>
                  <a:lnTo>
                    <a:pt x="7255644" y="8001"/>
                  </a:lnTo>
                  <a:lnTo>
                    <a:pt x="7287577" y="29718"/>
                  </a:lnTo>
                  <a:lnTo>
                    <a:pt x="7308937" y="61722"/>
                  </a:lnTo>
                  <a:lnTo>
                    <a:pt x="7316724" y="100584"/>
                  </a:lnTo>
                  <a:lnTo>
                    <a:pt x="7316724" y="903732"/>
                  </a:lnTo>
                  <a:lnTo>
                    <a:pt x="7308937" y="942594"/>
                  </a:lnTo>
                  <a:lnTo>
                    <a:pt x="7287577" y="974598"/>
                  </a:lnTo>
                  <a:lnTo>
                    <a:pt x="7255644" y="996315"/>
                  </a:lnTo>
                  <a:lnTo>
                    <a:pt x="7216140" y="1004316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09443" y="5711952"/>
              <a:ext cx="7317105" cy="1004569"/>
            </a:xfrm>
            <a:custGeom>
              <a:avLst/>
              <a:gdLst/>
              <a:ahLst/>
              <a:cxnLst/>
              <a:rect l="l" t="t" r="r" b="b"/>
              <a:pathLst>
                <a:path w="7317105" h="1004570">
                  <a:moveTo>
                    <a:pt x="0" y="100584"/>
                  </a:moveTo>
                  <a:lnTo>
                    <a:pt x="7786" y="61722"/>
                  </a:lnTo>
                  <a:lnTo>
                    <a:pt x="29146" y="29718"/>
                  </a:lnTo>
                  <a:lnTo>
                    <a:pt x="61079" y="8001"/>
                  </a:lnTo>
                  <a:lnTo>
                    <a:pt x="100584" y="0"/>
                  </a:lnTo>
                  <a:lnTo>
                    <a:pt x="7216140" y="0"/>
                  </a:lnTo>
                  <a:lnTo>
                    <a:pt x="7255644" y="8001"/>
                  </a:lnTo>
                  <a:lnTo>
                    <a:pt x="7287577" y="29718"/>
                  </a:lnTo>
                  <a:lnTo>
                    <a:pt x="7308937" y="61722"/>
                  </a:lnTo>
                  <a:lnTo>
                    <a:pt x="7316724" y="100584"/>
                  </a:lnTo>
                  <a:lnTo>
                    <a:pt x="7316724" y="903732"/>
                  </a:lnTo>
                  <a:lnTo>
                    <a:pt x="7308937" y="942594"/>
                  </a:lnTo>
                  <a:lnTo>
                    <a:pt x="7287577" y="974598"/>
                  </a:lnTo>
                  <a:lnTo>
                    <a:pt x="7255644" y="996315"/>
                  </a:lnTo>
                  <a:lnTo>
                    <a:pt x="7216140" y="1004316"/>
                  </a:lnTo>
                  <a:lnTo>
                    <a:pt x="100584" y="1004316"/>
                  </a:lnTo>
                  <a:lnTo>
                    <a:pt x="61079" y="996315"/>
                  </a:lnTo>
                  <a:lnTo>
                    <a:pt x="29146" y="974598"/>
                  </a:lnTo>
                  <a:lnTo>
                    <a:pt x="7786" y="942594"/>
                  </a:lnTo>
                  <a:lnTo>
                    <a:pt x="0" y="903732"/>
                  </a:lnTo>
                  <a:lnTo>
                    <a:pt x="0" y="100584"/>
                  </a:lnTo>
                  <a:close/>
                </a:path>
              </a:pathLst>
            </a:custGeom>
            <a:ln w="13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54420" y="2241242"/>
            <a:ext cx="7472680" cy="4685893"/>
          </a:xfrm>
          <a:prstGeom prst="rect">
            <a:avLst/>
          </a:prstGeom>
        </p:spPr>
        <p:txBody>
          <a:bodyPr vert="horz" wrap="square" lIns="0" tIns="40635" rIns="0" bIns="0" rtlCol="0">
            <a:spAutoFit/>
          </a:bodyPr>
          <a:lstStyle/>
          <a:p>
            <a:pPr marL="12699" marR="1696522">
              <a:lnSpc>
                <a:spcPts val="1930"/>
              </a:lnSpc>
              <a:spcBef>
                <a:spcPts val="320"/>
              </a:spcBef>
              <a:buAutoNum type="arabicPeriod"/>
              <a:tabLst>
                <a:tab pos="234922" algn="l"/>
              </a:tabLst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first </a:t>
            </a:r>
            <a:r>
              <a:rPr spc="-14" dirty="0">
                <a:solidFill>
                  <a:srgbClr val="FFFFFF"/>
                </a:solidFill>
                <a:latin typeface="Carlito"/>
                <a:cs typeface="Carlito"/>
              </a:rPr>
              <a:t>step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is to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determine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requirements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how  the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grouped.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pc="-14" dirty="0">
                <a:solidFill>
                  <a:srgbClr val="FFFFFF"/>
                </a:solidFill>
                <a:latin typeface="Carlito"/>
                <a:cs typeface="Carlito"/>
              </a:rPr>
              <a:t>may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separated by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age, 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demographic,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income,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spc="-30" dirty="0">
                <a:solidFill>
                  <a:srgbClr val="FFFFFF"/>
                </a:solidFill>
                <a:latin typeface="Carlito"/>
                <a:cs typeface="Carlito"/>
              </a:rPr>
              <a:t>gender.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values </a:t>
            </a:r>
            <a:r>
              <a:rPr spc="-14" dirty="0">
                <a:solidFill>
                  <a:srgbClr val="FFFFFF"/>
                </a:solidFill>
                <a:latin typeface="Carlito"/>
                <a:cs typeface="Carlito"/>
              </a:rPr>
              <a:t>may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numerical 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or be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divided by</a:t>
            </a:r>
            <a:r>
              <a:rPr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14" dirty="0">
                <a:solidFill>
                  <a:srgbClr val="FFFFFF"/>
                </a:solidFill>
                <a:latin typeface="Carlito"/>
                <a:cs typeface="Carlito"/>
              </a:rPr>
              <a:t>category.</a:t>
            </a:r>
            <a:endParaRPr>
              <a:latin typeface="Carlito"/>
              <a:cs typeface="Carlito"/>
            </a:endParaRPr>
          </a:p>
          <a:p>
            <a:pPr marL="558099" marR="1010167">
              <a:lnSpc>
                <a:spcPts val="1930"/>
              </a:lnSpc>
              <a:spcBef>
                <a:spcPts val="1290"/>
              </a:spcBef>
              <a:buAutoNum type="arabicPeriod"/>
              <a:tabLst>
                <a:tab pos="780323" algn="l"/>
              </a:tabLst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The second </a:t>
            </a:r>
            <a:r>
              <a:rPr spc="-14" dirty="0">
                <a:solidFill>
                  <a:srgbClr val="FFFFFF"/>
                </a:solidFill>
                <a:latin typeface="Carlito"/>
                <a:cs typeface="Carlito"/>
              </a:rPr>
              <a:t>step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analytics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is the process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collecting it.  This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done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variety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sources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as computers, 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online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sources,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cameras, environmental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sources,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through  personnel.</a:t>
            </a:r>
            <a:endParaRPr>
              <a:latin typeface="Carlito"/>
              <a:cs typeface="Carlito"/>
            </a:endParaRPr>
          </a:p>
          <a:p>
            <a:pPr>
              <a:spcBef>
                <a:spcPts val="55"/>
              </a:spcBef>
              <a:buClr>
                <a:srgbClr val="FFFFFF"/>
              </a:buClr>
              <a:buFont typeface="Carlito"/>
              <a:buAutoNum type="arabicPeriod"/>
            </a:pPr>
            <a:endParaRPr>
              <a:latin typeface="Carlito"/>
              <a:cs typeface="Carlito"/>
            </a:endParaRPr>
          </a:p>
          <a:p>
            <a:pPr marL="1104771" marR="560005">
              <a:lnSpc>
                <a:spcPts val="1930"/>
              </a:lnSpc>
              <a:buAutoNum type="arabicPeriod"/>
              <a:tabLst>
                <a:tab pos="1327629" algn="l"/>
              </a:tabLst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Once the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is collected, it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must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organized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so it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be 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analyzed.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pc="-14" dirty="0">
                <a:solidFill>
                  <a:srgbClr val="FFFFFF"/>
                </a:solidFill>
                <a:latin typeface="Carlito"/>
                <a:cs typeface="Carlito"/>
              </a:rPr>
              <a:t>may </a:t>
            </a:r>
            <a:r>
              <a:rPr spc="-20" dirty="0">
                <a:solidFill>
                  <a:srgbClr val="FFFFFF"/>
                </a:solidFill>
                <a:latin typeface="Carlito"/>
                <a:cs typeface="Carlito"/>
              </a:rPr>
              <a:t>take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place on a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spreadsheet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or other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form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software that can </a:t>
            </a:r>
            <a:r>
              <a:rPr spc="-20" dirty="0">
                <a:solidFill>
                  <a:srgbClr val="FFFFFF"/>
                </a:solidFill>
                <a:latin typeface="Carlito"/>
                <a:cs typeface="Carlito"/>
              </a:rPr>
              <a:t>take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statistical</a:t>
            </a:r>
            <a:r>
              <a:rPr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14" dirty="0">
                <a:solidFill>
                  <a:srgbClr val="FFFFFF"/>
                </a:solidFill>
                <a:latin typeface="Carlito"/>
                <a:cs typeface="Carlito"/>
              </a:rPr>
              <a:t>data.</a:t>
            </a:r>
            <a:endParaRPr>
              <a:latin typeface="Carlito"/>
              <a:cs typeface="Carlito"/>
            </a:endParaRPr>
          </a:p>
          <a:p>
            <a:pPr>
              <a:spcBef>
                <a:spcPts val="50"/>
              </a:spcBef>
              <a:buClr>
                <a:srgbClr val="FFFFFF"/>
              </a:buClr>
              <a:buFont typeface="Carlito"/>
              <a:buAutoNum type="arabicPeriod"/>
            </a:pPr>
            <a:endParaRPr>
              <a:latin typeface="Carlito"/>
              <a:cs typeface="Carlito"/>
            </a:endParaRPr>
          </a:p>
          <a:p>
            <a:pPr marL="1650807" marR="5080">
              <a:lnSpc>
                <a:spcPts val="1930"/>
              </a:lnSpc>
              <a:spcBef>
                <a:spcPts val="4"/>
              </a:spcBef>
              <a:buAutoNum type="arabicPeriod"/>
              <a:tabLst>
                <a:tab pos="1873031" algn="l"/>
              </a:tabLst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pc="1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then cleaned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up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before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analysis.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means it is  scrubbed and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checked to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ensure there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duplication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spc="-30" dirty="0">
                <a:solidFill>
                  <a:srgbClr val="FFFFFF"/>
                </a:solidFill>
                <a:latin typeface="Carlito"/>
                <a:cs typeface="Carlito"/>
              </a:rPr>
              <a:t>error, 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it is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incomplete.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step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helps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correct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any errors  before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it goes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pc="4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analyst to be</a:t>
            </a:r>
            <a:r>
              <a:rPr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4" dirty="0">
                <a:solidFill>
                  <a:srgbClr val="FFFFFF"/>
                </a:solidFill>
                <a:latin typeface="Carlito"/>
                <a:cs typeface="Carlito"/>
              </a:rPr>
              <a:t>analyzed.</a:t>
            </a:r>
            <a:endParaRPr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67143" y="1860804"/>
            <a:ext cx="2336800" cy="4102735"/>
            <a:chOff x="6867143" y="1860804"/>
            <a:chExt cx="2336800" cy="4102735"/>
          </a:xfrm>
        </p:grpSpPr>
        <p:sp>
          <p:nvSpPr>
            <p:cNvPr id="19" name="object 19"/>
            <p:cNvSpPr/>
            <p:nvPr/>
          </p:nvSpPr>
          <p:spPr>
            <a:xfrm>
              <a:off x="6867143" y="1860804"/>
              <a:ext cx="697992" cy="6766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11211" y="3003804"/>
              <a:ext cx="697991" cy="6766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55279" y="4130039"/>
              <a:ext cx="702563" cy="6766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03919" y="5285232"/>
              <a:ext cx="699516" cy="6781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05000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10058400" cy="5659120"/>
            </a:xfrm>
            <a:custGeom>
              <a:avLst/>
              <a:gdLst/>
              <a:ahLst/>
              <a:cxnLst/>
              <a:rect l="l" t="t" r="r" b="b"/>
              <a:pathLst>
                <a:path w="10058400" h="5659120">
                  <a:moveTo>
                    <a:pt x="10058400" y="5658612"/>
                  </a:moveTo>
                  <a:lnTo>
                    <a:pt x="0" y="5658612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658612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3" y="1064767"/>
              <a:ext cx="5190744" cy="28229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3" y="3887723"/>
              <a:ext cx="5757672" cy="2828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9159" y="1057655"/>
              <a:ext cx="5349240" cy="56586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03856" y="1057655"/>
              <a:ext cx="5154930" cy="5659120"/>
            </a:xfrm>
            <a:custGeom>
              <a:avLst/>
              <a:gdLst/>
              <a:ahLst/>
              <a:cxnLst/>
              <a:rect l="l" t="t" r="r" b="b"/>
              <a:pathLst>
                <a:path w="5154930" h="5659120">
                  <a:moveTo>
                    <a:pt x="5154543" y="5658612"/>
                  </a:moveTo>
                  <a:lnTo>
                    <a:pt x="864483" y="5658612"/>
                  </a:lnTo>
                  <a:lnTo>
                    <a:pt x="776091" y="5484876"/>
                  </a:lnTo>
                  <a:lnTo>
                    <a:pt x="754878" y="5440684"/>
                  </a:lnTo>
                  <a:lnTo>
                    <a:pt x="733943" y="5396357"/>
                  </a:lnTo>
                  <a:lnTo>
                    <a:pt x="713284" y="5351898"/>
                  </a:lnTo>
                  <a:lnTo>
                    <a:pt x="692904" y="5307306"/>
                  </a:lnTo>
                  <a:lnTo>
                    <a:pt x="672803" y="5262585"/>
                  </a:lnTo>
                  <a:lnTo>
                    <a:pt x="652981" y="5217734"/>
                  </a:lnTo>
                  <a:lnTo>
                    <a:pt x="633440" y="5172755"/>
                  </a:lnTo>
                  <a:lnTo>
                    <a:pt x="614180" y="5127650"/>
                  </a:lnTo>
                  <a:lnTo>
                    <a:pt x="595201" y="5082420"/>
                  </a:lnTo>
                  <a:lnTo>
                    <a:pt x="576505" y="5037067"/>
                  </a:lnTo>
                  <a:lnTo>
                    <a:pt x="558093" y="4991591"/>
                  </a:lnTo>
                  <a:lnTo>
                    <a:pt x="539964" y="4945994"/>
                  </a:lnTo>
                  <a:lnTo>
                    <a:pt x="522121" y="4900278"/>
                  </a:lnTo>
                  <a:lnTo>
                    <a:pt x="504563" y="4854444"/>
                  </a:lnTo>
                  <a:lnTo>
                    <a:pt x="487291" y="4808493"/>
                  </a:lnTo>
                  <a:lnTo>
                    <a:pt x="470306" y="4762427"/>
                  </a:lnTo>
                  <a:lnTo>
                    <a:pt x="453609" y="4716246"/>
                  </a:lnTo>
                  <a:lnTo>
                    <a:pt x="437201" y="4669953"/>
                  </a:lnTo>
                  <a:lnTo>
                    <a:pt x="421082" y="4623548"/>
                  </a:lnTo>
                  <a:lnTo>
                    <a:pt x="405253" y="4577034"/>
                  </a:lnTo>
                  <a:lnTo>
                    <a:pt x="389714" y="4530411"/>
                  </a:lnTo>
                  <a:lnTo>
                    <a:pt x="374468" y="4483681"/>
                  </a:lnTo>
                  <a:lnTo>
                    <a:pt x="359513" y="4436845"/>
                  </a:lnTo>
                  <a:lnTo>
                    <a:pt x="344852" y="4389904"/>
                  </a:lnTo>
                  <a:lnTo>
                    <a:pt x="330484" y="4342861"/>
                  </a:lnTo>
                  <a:lnTo>
                    <a:pt x="316411" y="4295715"/>
                  </a:lnTo>
                  <a:lnTo>
                    <a:pt x="302633" y="4248470"/>
                  </a:lnTo>
                  <a:lnTo>
                    <a:pt x="289151" y="4201125"/>
                  </a:lnTo>
                  <a:lnTo>
                    <a:pt x="275966" y="4153682"/>
                  </a:lnTo>
                  <a:lnTo>
                    <a:pt x="263078" y="4106144"/>
                  </a:lnTo>
                  <a:lnTo>
                    <a:pt x="250488" y="4058510"/>
                  </a:lnTo>
                  <a:lnTo>
                    <a:pt x="238198" y="4010783"/>
                  </a:lnTo>
                  <a:lnTo>
                    <a:pt x="226207" y="3962964"/>
                  </a:lnTo>
                  <a:lnTo>
                    <a:pt x="214516" y="3915054"/>
                  </a:lnTo>
                  <a:lnTo>
                    <a:pt x="203127" y="3867054"/>
                  </a:lnTo>
                  <a:lnTo>
                    <a:pt x="192040" y="3818966"/>
                  </a:lnTo>
                  <a:lnTo>
                    <a:pt x="181255" y="3770792"/>
                  </a:lnTo>
                  <a:lnTo>
                    <a:pt x="170774" y="3722532"/>
                  </a:lnTo>
                  <a:lnTo>
                    <a:pt x="160597" y="3674189"/>
                  </a:lnTo>
                  <a:lnTo>
                    <a:pt x="150725" y="3625763"/>
                  </a:lnTo>
                  <a:lnTo>
                    <a:pt x="141159" y="3577255"/>
                  </a:lnTo>
                  <a:lnTo>
                    <a:pt x="131899" y="3528668"/>
                  </a:lnTo>
                  <a:lnTo>
                    <a:pt x="122946" y="3480002"/>
                  </a:lnTo>
                  <a:lnTo>
                    <a:pt x="114301" y="3431259"/>
                  </a:lnTo>
                  <a:lnTo>
                    <a:pt x="105965" y="3382440"/>
                  </a:lnTo>
                  <a:lnTo>
                    <a:pt x="97938" y="3333547"/>
                  </a:lnTo>
                  <a:lnTo>
                    <a:pt x="90222" y="3284580"/>
                  </a:lnTo>
                  <a:lnTo>
                    <a:pt x="82816" y="3235543"/>
                  </a:lnTo>
                  <a:lnTo>
                    <a:pt x="75722" y="3186434"/>
                  </a:lnTo>
                  <a:lnTo>
                    <a:pt x="68940" y="3137257"/>
                  </a:lnTo>
                  <a:lnTo>
                    <a:pt x="62471" y="3088012"/>
                  </a:lnTo>
                  <a:lnTo>
                    <a:pt x="56316" y="3038701"/>
                  </a:lnTo>
                  <a:lnTo>
                    <a:pt x="50476" y="2989326"/>
                  </a:lnTo>
                  <a:lnTo>
                    <a:pt x="44951" y="2939886"/>
                  </a:lnTo>
                  <a:lnTo>
                    <a:pt x="39743" y="2890385"/>
                  </a:lnTo>
                  <a:lnTo>
                    <a:pt x="34851" y="2840823"/>
                  </a:lnTo>
                  <a:lnTo>
                    <a:pt x="30276" y="2791201"/>
                  </a:lnTo>
                  <a:lnTo>
                    <a:pt x="26020" y="2741522"/>
                  </a:lnTo>
                  <a:lnTo>
                    <a:pt x="22084" y="2691785"/>
                  </a:lnTo>
                  <a:lnTo>
                    <a:pt x="18466" y="2641994"/>
                  </a:lnTo>
                  <a:lnTo>
                    <a:pt x="15170" y="2592148"/>
                  </a:lnTo>
                  <a:lnTo>
                    <a:pt x="12195" y="2542251"/>
                  </a:lnTo>
                  <a:lnTo>
                    <a:pt x="9541" y="2492301"/>
                  </a:lnTo>
                  <a:lnTo>
                    <a:pt x="7211" y="2442303"/>
                  </a:lnTo>
                  <a:lnTo>
                    <a:pt x="5204" y="2392255"/>
                  </a:lnTo>
                  <a:lnTo>
                    <a:pt x="3522" y="2342161"/>
                  </a:lnTo>
                  <a:lnTo>
                    <a:pt x="2164" y="2292021"/>
                  </a:lnTo>
                  <a:lnTo>
                    <a:pt x="1133" y="2241836"/>
                  </a:lnTo>
                  <a:lnTo>
                    <a:pt x="427" y="2191609"/>
                  </a:lnTo>
                  <a:lnTo>
                    <a:pt x="49" y="2141340"/>
                  </a:lnTo>
                  <a:lnTo>
                    <a:pt x="0" y="2091030"/>
                  </a:lnTo>
                  <a:lnTo>
                    <a:pt x="278" y="2040682"/>
                  </a:lnTo>
                  <a:lnTo>
                    <a:pt x="887" y="1990296"/>
                  </a:lnTo>
                  <a:lnTo>
                    <a:pt x="1825" y="1939874"/>
                  </a:lnTo>
                  <a:lnTo>
                    <a:pt x="3095" y="1889418"/>
                  </a:lnTo>
                  <a:lnTo>
                    <a:pt x="4696" y="1838928"/>
                  </a:lnTo>
                  <a:lnTo>
                    <a:pt x="6630" y="1788406"/>
                  </a:lnTo>
                  <a:lnTo>
                    <a:pt x="8897" y="1737853"/>
                  </a:lnTo>
                  <a:lnTo>
                    <a:pt x="11498" y="1687271"/>
                  </a:lnTo>
                  <a:lnTo>
                    <a:pt x="14434" y="1636661"/>
                  </a:lnTo>
                  <a:lnTo>
                    <a:pt x="17705" y="1586024"/>
                  </a:lnTo>
                  <a:lnTo>
                    <a:pt x="21312" y="1535362"/>
                  </a:lnTo>
                  <a:lnTo>
                    <a:pt x="25257" y="1484677"/>
                  </a:lnTo>
                  <a:lnTo>
                    <a:pt x="29539" y="1433968"/>
                  </a:lnTo>
                  <a:lnTo>
                    <a:pt x="34159" y="1383239"/>
                  </a:lnTo>
                  <a:lnTo>
                    <a:pt x="39119" y="1332490"/>
                  </a:lnTo>
                  <a:lnTo>
                    <a:pt x="44418" y="1281723"/>
                  </a:lnTo>
                  <a:lnTo>
                    <a:pt x="50058" y="1230938"/>
                  </a:lnTo>
                  <a:lnTo>
                    <a:pt x="56040" y="1180138"/>
                  </a:lnTo>
                  <a:lnTo>
                    <a:pt x="62364" y="1129324"/>
                  </a:lnTo>
                  <a:lnTo>
                    <a:pt x="69031" y="1078497"/>
                  </a:lnTo>
                  <a:lnTo>
                    <a:pt x="76041" y="1027658"/>
                  </a:lnTo>
                  <a:lnTo>
                    <a:pt x="83396" y="976809"/>
                  </a:lnTo>
                  <a:lnTo>
                    <a:pt x="91096" y="925951"/>
                  </a:lnTo>
                  <a:lnTo>
                    <a:pt x="99142" y="875086"/>
                  </a:lnTo>
                  <a:lnTo>
                    <a:pt x="107534" y="824215"/>
                  </a:lnTo>
                  <a:lnTo>
                    <a:pt x="116274" y="773338"/>
                  </a:lnTo>
                  <a:lnTo>
                    <a:pt x="125362" y="722459"/>
                  </a:lnTo>
                  <a:lnTo>
                    <a:pt x="134798" y="671578"/>
                  </a:lnTo>
                  <a:lnTo>
                    <a:pt x="144585" y="620696"/>
                  </a:lnTo>
                  <a:lnTo>
                    <a:pt x="154722" y="569815"/>
                  </a:lnTo>
                  <a:lnTo>
                    <a:pt x="165209" y="518935"/>
                  </a:lnTo>
                  <a:lnTo>
                    <a:pt x="176049" y="468060"/>
                  </a:lnTo>
                  <a:lnTo>
                    <a:pt x="187241" y="417189"/>
                  </a:lnTo>
                  <a:lnTo>
                    <a:pt x="198787" y="366324"/>
                  </a:lnTo>
                  <a:lnTo>
                    <a:pt x="210687" y="315467"/>
                  </a:lnTo>
                  <a:lnTo>
                    <a:pt x="292983" y="0"/>
                  </a:lnTo>
                  <a:lnTo>
                    <a:pt x="5154543" y="0"/>
                  </a:lnTo>
                  <a:lnTo>
                    <a:pt x="5154543" y="5658612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00773" y="2431825"/>
            <a:ext cx="3664585" cy="55435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spcBef>
                <a:spcPts val="105"/>
              </a:spcBef>
            </a:pPr>
            <a:r>
              <a:rPr sz="3500" i="1" spc="-315" dirty="0">
                <a:latin typeface="Arial"/>
                <a:cs typeface="Arial"/>
              </a:rPr>
              <a:t>World </a:t>
            </a:r>
            <a:r>
              <a:rPr sz="3500" i="1" spc="-245" dirty="0">
                <a:latin typeface="Arial"/>
                <a:cs typeface="Arial"/>
              </a:rPr>
              <a:t>of</a:t>
            </a:r>
            <a:r>
              <a:rPr sz="3500" i="1" spc="-160" dirty="0">
                <a:latin typeface="Arial"/>
                <a:cs typeface="Arial"/>
              </a:rPr>
              <a:t> </a:t>
            </a:r>
            <a:r>
              <a:rPr sz="3500" i="1" spc="-340" dirty="0">
                <a:latin typeface="Arial"/>
                <a:cs typeface="Arial"/>
              </a:rPr>
              <a:t>Applications</a:t>
            </a:r>
            <a:endParaRPr sz="3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0742" y="3396481"/>
            <a:ext cx="3779520" cy="2837435"/>
          </a:xfrm>
          <a:prstGeom prst="rect">
            <a:avLst/>
          </a:prstGeom>
        </p:spPr>
        <p:txBody>
          <a:bodyPr vert="horz" wrap="square" lIns="0" tIns="71747" rIns="0" bIns="0" rtlCol="0">
            <a:spAutoFit/>
          </a:bodyPr>
          <a:lstStyle/>
          <a:p>
            <a:pPr marL="12699" marR="5080">
              <a:lnSpc>
                <a:spcPct val="81300"/>
              </a:lnSpc>
              <a:spcBef>
                <a:spcPts val="565"/>
              </a:spcBef>
              <a:buFont typeface="Arial"/>
              <a:buChar char="•"/>
              <a:tabLst>
                <a:tab pos="263494" algn="l"/>
                <a:tab pos="264129" algn="l"/>
              </a:tabLst>
            </a:pP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No,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doubt Mobile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Applications are 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trending,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ever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wonder why?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reasons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known:</a:t>
            </a:r>
            <a:endParaRPr sz="1900">
              <a:latin typeface="Carlito"/>
              <a:cs typeface="Carlito"/>
            </a:endParaRPr>
          </a:p>
          <a:p>
            <a:pPr marL="264129" indent="-251430">
              <a:spcBef>
                <a:spcPts val="215"/>
              </a:spcBef>
              <a:buFont typeface="Arial"/>
              <a:buChar char="•"/>
              <a:tabLst>
                <a:tab pos="263494" algn="l"/>
                <a:tab pos="264129" algn="l"/>
              </a:tabLst>
            </a:pP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Makes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life</a:t>
            </a:r>
            <a:r>
              <a:rPr sz="19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easy</a:t>
            </a:r>
            <a:endParaRPr sz="1900">
              <a:latin typeface="Carlito"/>
              <a:cs typeface="Carlito"/>
            </a:endParaRPr>
          </a:p>
          <a:p>
            <a:pPr marL="264129" indent="-251430">
              <a:spcBef>
                <a:spcPts val="219"/>
              </a:spcBef>
              <a:buFont typeface="Arial"/>
              <a:buChar char="•"/>
              <a:tabLst>
                <a:tab pos="263494" algn="l"/>
                <a:tab pos="264129" algn="l"/>
              </a:tabLst>
            </a:pP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Apps are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fun</a:t>
            </a:r>
            <a:endParaRPr sz="1900">
              <a:latin typeface="Carlito"/>
              <a:cs typeface="Carlito"/>
            </a:endParaRPr>
          </a:p>
          <a:p>
            <a:pPr marL="264129" indent="-251430">
              <a:spcBef>
                <a:spcPts val="225"/>
              </a:spcBef>
              <a:buFont typeface="Arial"/>
              <a:buChar char="•"/>
              <a:tabLst>
                <a:tab pos="263494" algn="l"/>
                <a:tab pos="264129" algn="l"/>
              </a:tabLst>
            </a:pP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Communication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900" spc="-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Engagement</a:t>
            </a:r>
            <a:endParaRPr sz="1900">
              <a:latin typeface="Carlito"/>
              <a:cs typeface="Carlito"/>
            </a:endParaRPr>
          </a:p>
          <a:p>
            <a:pPr marL="12699" marR="823497">
              <a:lnSpc>
                <a:spcPts val="1910"/>
              </a:lnSpc>
              <a:spcBef>
                <a:spcPts val="640"/>
              </a:spcBef>
              <a:buFont typeface="Arial"/>
              <a:buChar char="•"/>
              <a:tabLst>
                <a:tab pos="263494" algn="l"/>
                <a:tab pos="264129" algn="l"/>
              </a:tabLst>
            </a:pP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Smart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marketing, Lead  generations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sz="19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more.</a:t>
            </a:r>
            <a:endParaRPr sz="1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96713" y="1322301"/>
            <a:ext cx="6457315" cy="6161941"/>
          </a:xfrm>
          <a:prstGeom prst="rect">
            <a:avLst/>
          </a:prstGeom>
        </p:spPr>
        <p:txBody>
          <a:bodyPr vert="horz" wrap="square" lIns="0" tIns="16508" rIns="0" bIns="0" rtlCol="0">
            <a:spAutoFit/>
          </a:bodyPr>
          <a:lstStyle/>
          <a:p>
            <a:pPr marL="236193">
              <a:spcBef>
                <a:spcPts val="130"/>
              </a:spcBef>
            </a:pPr>
            <a:r>
              <a:rPr sz="3200" b="1" spc="-40" dirty="0">
                <a:solidFill>
                  <a:srgbClr val="FF0000"/>
                </a:solidFill>
                <a:latin typeface="Verdana"/>
                <a:cs typeface="Verdana"/>
              </a:rPr>
              <a:t>Problem</a:t>
            </a:r>
            <a:r>
              <a:rPr sz="3200" b="1" spc="-1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200" b="1" spc="-70">
                <a:solidFill>
                  <a:srgbClr val="FF0000"/>
                </a:solidFill>
                <a:latin typeface="Verdana"/>
                <a:cs typeface="Verdana"/>
              </a:rPr>
              <a:t>Statements</a:t>
            </a:r>
            <a:r>
              <a:rPr sz="3200" b="1" spc="-70" smtClean="0">
                <a:solidFill>
                  <a:srgbClr val="FF0000"/>
                </a:solidFill>
                <a:latin typeface="Verdana"/>
                <a:cs typeface="Verdana"/>
              </a:rPr>
              <a:t>:</a:t>
            </a:r>
            <a:endParaRPr lang="en-US" sz="3200" b="1" spc="-70" dirty="0" smtClean="0">
              <a:solidFill>
                <a:srgbClr val="FF0000"/>
              </a:solidFill>
              <a:latin typeface="Verdana"/>
              <a:cs typeface="Verdana"/>
            </a:endParaRPr>
          </a:p>
          <a:p>
            <a:pPr marL="236193">
              <a:spcBef>
                <a:spcPts val="130"/>
              </a:spcBef>
            </a:pPr>
            <a:endParaRPr lang="en-US" sz="3200" b="1" spc="-70" dirty="0" smtClean="0">
              <a:solidFill>
                <a:srgbClr val="FF0000"/>
              </a:solidFill>
              <a:latin typeface="Verdana"/>
              <a:cs typeface="Verdana"/>
            </a:endParaRPr>
          </a:p>
          <a:p>
            <a:pPr marL="236193">
              <a:spcBef>
                <a:spcPts val="130"/>
              </a:spcBef>
              <a:buFont typeface="Arial" pitchFamily="34" charset="0"/>
              <a:buChar char="•"/>
            </a:pPr>
            <a:r>
              <a:rPr lang="en-US" sz="2800" b="1" spc="-70" dirty="0" smtClean="0">
                <a:latin typeface="Sitka Heading" pitchFamily="2" charset="0"/>
                <a:cs typeface="Verdana"/>
              </a:rPr>
              <a:t>Top five category which have overall best rating.</a:t>
            </a:r>
          </a:p>
          <a:p>
            <a:pPr marL="236193">
              <a:spcBef>
                <a:spcPts val="130"/>
              </a:spcBef>
              <a:buFont typeface="Arial" pitchFamily="34" charset="0"/>
              <a:buChar char="•"/>
            </a:pPr>
            <a:r>
              <a:rPr lang="en-US" sz="2800" b="1" spc="-70" dirty="0" smtClean="0">
                <a:latin typeface="Sitka Heading" pitchFamily="2" charset="0"/>
                <a:cs typeface="Verdana"/>
              </a:rPr>
              <a:t>Top five genres which have best rating.</a:t>
            </a:r>
          </a:p>
          <a:p>
            <a:pPr marL="236193">
              <a:spcBef>
                <a:spcPts val="130"/>
              </a:spcBef>
              <a:buFont typeface="Arial" pitchFamily="34" charset="0"/>
              <a:buChar char="•"/>
            </a:pPr>
            <a:r>
              <a:rPr lang="en-US" sz="2800" b="1" spc="-70" dirty="0" smtClean="0">
                <a:latin typeface="Sitka Heading" pitchFamily="2" charset="0"/>
                <a:cs typeface="Verdana"/>
              </a:rPr>
              <a:t>Lets </a:t>
            </a:r>
            <a:r>
              <a:rPr lang="en-US" sz="2800" b="1" spc="-70" dirty="0" err="1" smtClean="0">
                <a:latin typeface="Sitka Heading" pitchFamily="2" charset="0"/>
                <a:cs typeface="Verdana"/>
              </a:rPr>
              <a:t>analyse</a:t>
            </a:r>
            <a:r>
              <a:rPr lang="en-US" sz="2800" b="1" spc="-70" dirty="0" smtClean="0">
                <a:latin typeface="Sitka Heading" pitchFamily="2" charset="0"/>
                <a:cs typeface="Verdana"/>
              </a:rPr>
              <a:t> the sentiments subjective and overall people sentiments.</a:t>
            </a:r>
          </a:p>
          <a:p>
            <a:pPr marL="236193">
              <a:spcBef>
                <a:spcPts val="130"/>
              </a:spcBef>
              <a:buFont typeface="Arial" pitchFamily="34" charset="0"/>
              <a:buChar char="•"/>
            </a:pPr>
            <a:r>
              <a:rPr lang="en-US" sz="2800" b="1" spc="-70" dirty="0" smtClean="0">
                <a:latin typeface="Sitka Heading" pitchFamily="2" charset="0"/>
                <a:cs typeface="Verdana"/>
              </a:rPr>
              <a:t>Top five category </a:t>
            </a:r>
            <a:r>
              <a:rPr lang="en-US" sz="2800" b="1" spc="-70" dirty="0" smtClean="0">
                <a:latin typeface="Sitka Heading" pitchFamily="2" charset="0"/>
                <a:cs typeface="Verdana"/>
              </a:rPr>
              <a:t>review sentiments.</a:t>
            </a:r>
          </a:p>
          <a:p>
            <a:pPr marL="236193">
              <a:spcBef>
                <a:spcPts val="130"/>
              </a:spcBef>
              <a:buFont typeface="Arial" pitchFamily="34" charset="0"/>
              <a:buChar char="•"/>
            </a:pPr>
            <a:r>
              <a:rPr lang="en-US" sz="2800" b="1" spc="-70" dirty="0" smtClean="0">
                <a:latin typeface="Sitka Heading" pitchFamily="2" charset="0"/>
                <a:cs typeface="Verdana"/>
              </a:rPr>
              <a:t>Lets check if category is free or paid.</a:t>
            </a:r>
          </a:p>
          <a:p>
            <a:pPr marL="236193">
              <a:spcBef>
                <a:spcPts val="130"/>
              </a:spcBef>
              <a:buFont typeface="Arial" pitchFamily="34" charset="0"/>
              <a:buChar char="•"/>
            </a:pPr>
            <a:r>
              <a:rPr lang="en-US" sz="2800" b="1" spc="-70" dirty="0" smtClean="0">
                <a:latin typeface="Sitka Heading" pitchFamily="2" charset="0"/>
                <a:cs typeface="Verdana"/>
              </a:rPr>
              <a:t>Most </a:t>
            </a:r>
            <a:r>
              <a:rPr lang="en-US" sz="2800" b="1" spc="-70" dirty="0" err="1" smtClean="0">
                <a:latin typeface="Sitka Heading" pitchFamily="2" charset="0"/>
                <a:cs typeface="Verdana"/>
              </a:rPr>
              <a:t>reviwed</a:t>
            </a:r>
            <a:r>
              <a:rPr lang="en-US" sz="2800" b="1" spc="-70" dirty="0" smtClean="0">
                <a:latin typeface="Sitka Heading" pitchFamily="2" charset="0"/>
                <a:cs typeface="Verdana"/>
              </a:rPr>
              <a:t> apps.</a:t>
            </a:r>
          </a:p>
          <a:p>
            <a:pPr marL="236193">
              <a:spcBef>
                <a:spcPts val="130"/>
              </a:spcBef>
              <a:buFont typeface="Arial" pitchFamily="34" charset="0"/>
              <a:buChar char="•"/>
            </a:pPr>
            <a:r>
              <a:rPr lang="en-US" sz="2800" dirty="0" smtClean="0">
                <a:latin typeface="Sitka Heading" pitchFamily="2" charset="0"/>
                <a:cs typeface="Verdana"/>
              </a:rPr>
              <a:t>Apps which have rating between 4.0 to 4.5  has </a:t>
            </a:r>
            <a:r>
              <a:rPr lang="en-US" sz="2800" dirty="0" err="1" smtClean="0">
                <a:latin typeface="Sitka Heading" pitchFamily="2" charset="0"/>
                <a:cs typeface="Verdana"/>
              </a:rPr>
              <a:t>nimber</a:t>
            </a:r>
            <a:r>
              <a:rPr lang="en-US" sz="2800" dirty="0" smtClean="0">
                <a:latin typeface="Sitka Heading" pitchFamily="2" charset="0"/>
                <a:cs typeface="Verdana"/>
              </a:rPr>
              <a:t> of installs more than 15k</a:t>
            </a:r>
          </a:p>
          <a:p>
            <a:pPr marL="236193">
              <a:spcBef>
                <a:spcPts val="130"/>
              </a:spcBef>
              <a:buFont typeface="Arial" pitchFamily="34" charset="0"/>
              <a:buChar char="•"/>
            </a:pPr>
            <a:r>
              <a:rPr lang="en-US" sz="2800" dirty="0" smtClean="0">
                <a:latin typeface="Sitka Heading" pitchFamily="2" charset="0"/>
                <a:cs typeface="Verdana"/>
              </a:rPr>
              <a:t>Factor affecting installs.</a:t>
            </a:r>
          </a:p>
          <a:p>
            <a:pPr marL="236193">
              <a:spcBef>
                <a:spcPts val="130"/>
              </a:spcBef>
            </a:pPr>
            <a:endParaRPr sz="1900">
              <a:latin typeface="Verdana"/>
              <a:cs typeface="Verdana"/>
            </a:endParaRPr>
          </a:p>
        </p:txBody>
      </p:sp>
      <p:pic>
        <p:nvPicPr>
          <p:cNvPr id="6" name="Picture 5" descr="OIP (11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905000"/>
            <a:ext cx="3048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44" y="1201852"/>
            <a:ext cx="1233170" cy="313447"/>
          </a:xfrm>
          <a:prstGeom prst="rect">
            <a:avLst/>
          </a:prstGeom>
        </p:spPr>
        <p:txBody>
          <a:bodyPr vert="horz" wrap="square" lIns="0" tIns="16508" rIns="0" bIns="0" rtlCol="0">
            <a:spAutoFit/>
          </a:bodyPr>
          <a:lstStyle/>
          <a:p>
            <a:pPr marL="12699">
              <a:spcBef>
                <a:spcPts val="130"/>
              </a:spcBef>
            </a:pPr>
            <a:r>
              <a:rPr sz="1900" spc="-35" dirty="0">
                <a:solidFill>
                  <a:srgbClr val="CC0000"/>
                </a:solidFill>
                <a:latin typeface="Verdana"/>
                <a:cs typeface="Verdana"/>
              </a:rPr>
              <a:t>CSV</a:t>
            </a:r>
            <a:r>
              <a:rPr sz="1900" spc="-175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1900" spc="-65" dirty="0">
                <a:solidFill>
                  <a:srgbClr val="CC0000"/>
                </a:solidFill>
                <a:latin typeface="Verdana"/>
                <a:cs typeface="Verdana"/>
              </a:rPr>
              <a:t>Files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387" y="1806932"/>
            <a:ext cx="4601845" cy="5189111"/>
          </a:xfrm>
          <a:prstGeom prst="rect">
            <a:avLst/>
          </a:prstGeom>
        </p:spPr>
        <p:txBody>
          <a:bodyPr vert="horz" wrap="square" lIns="0" tIns="17143" rIns="0" bIns="0" rtlCol="0">
            <a:spAutoFit/>
          </a:bodyPr>
          <a:lstStyle/>
          <a:p>
            <a:pPr marL="90160">
              <a:spcBef>
                <a:spcPts val="135"/>
              </a:spcBef>
            </a:pPr>
            <a:r>
              <a:rPr sz="1400" b="1" spc="-125" dirty="0">
                <a:solidFill>
                  <a:srgbClr val="CC0000"/>
                </a:solidFill>
                <a:latin typeface="Verdana"/>
                <a:cs typeface="Verdana"/>
              </a:rPr>
              <a:t>1.Play </a:t>
            </a:r>
            <a:r>
              <a:rPr sz="1400" b="1" spc="-50" dirty="0">
                <a:solidFill>
                  <a:srgbClr val="CC0000"/>
                </a:solidFill>
                <a:latin typeface="Verdana"/>
                <a:cs typeface="Verdana"/>
              </a:rPr>
              <a:t>Store</a:t>
            </a:r>
            <a:r>
              <a:rPr sz="1400" b="1" spc="-3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1400" b="1" spc="-25" dirty="0">
                <a:solidFill>
                  <a:srgbClr val="CC0000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>
              <a:spcBef>
                <a:spcPts val="25"/>
              </a:spcBef>
            </a:pPr>
            <a:endParaRPr sz="1700">
              <a:latin typeface="Verdana"/>
              <a:cs typeface="Verdana"/>
            </a:endParaRPr>
          </a:p>
          <a:p>
            <a:pPr marL="326351" indent="-314288"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1018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</a:t>
            </a:r>
            <a:r>
              <a:rPr spc="619" dirty="0">
                <a:latin typeface="Carlito"/>
                <a:cs typeface="Carlito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pp</a:t>
            </a:r>
            <a:r>
              <a:rPr dirty="0">
                <a:latin typeface="Carlito"/>
                <a:cs typeface="Carlito"/>
              </a:rPr>
              <a:t>: Name </a:t>
            </a:r>
            <a:r>
              <a:rPr spc="4" dirty="0">
                <a:latin typeface="Carlito"/>
                <a:cs typeface="Carlito"/>
              </a:rPr>
              <a:t>of </a:t>
            </a:r>
            <a:r>
              <a:rPr spc="-4" dirty="0">
                <a:latin typeface="Carlito"/>
                <a:cs typeface="Carlito"/>
              </a:rPr>
              <a:t>the </a:t>
            </a:r>
            <a:r>
              <a:rPr spc="4" dirty="0">
                <a:latin typeface="Carlito"/>
                <a:cs typeface="Carlito"/>
              </a:rPr>
              <a:t>App.</a:t>
            </a:r>
            <a:endParaRPr>
              <a:latin typeface="Carlito"/>
              <a:cs typeface="Carlito"/>
            </a:endParaRPr>
          </a:p>
          <a:p>
            <a:pPr marL="326351" indent="-314288">
              <a:spcBef>
                <a:spcPts val="10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94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</a:t>
            </a:r>
            <a:r>
              <a:rPr spc="535" dirty="0">
                <a:latin typeface="Carlito"/>
                <a:cs typeface="Carlito"/>
              </a:rPr>
              <a:t> </a:t>
            </a:r>
            <a:r>
              <a:rPr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ategory</a:t>
            </a:r>
            <a:r>
              <a:rPr spc="-4" dirty="0">
                <a:latin typeface="Carlito"/>
                <a:cs typeface="Carlito"/>
              </a:rPr>
              <a:t>: Category </a:t>
            </a:r>
            <a:r>
              <a:rPr dirty="0">
                <a:latin typeface="Carlito"/>
                <a:cs typeface="Carlito"/>
              </a:rPr>
              <a:t>under which it</a:t>
            </a:r>
            <a:r>
              <a:rPr spc="4" dirty="0">
                <a:latin typeface="Carlito"/>
                <a:cs typeface="Carlito"/>
              </a:rPr>
              <a:t> </a:t>
            </a:r>
            <a:r>
              <a:rPr spc="-4" dirty="0">
                <a:latin typeface="Carlito"/>
                <a:cs typeface="Carlito"/>
              </a:rPr>
              <a:t>falls.</a:t>
            </a:r>
            <a:endParaRPr>
              <a:latin typeface="Carlito"/>
              <a:cs typeface="Carlito"/>
            </a:endParaRPr>
          </a:p>
          <a:p>
            <a:pPr marL="326351" indent="-314288">
              <a:spcBef>
                <a:spcPts val="14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95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</a:t>
            </a:r>
            <a:r>
              <a:rPr spc="555" dirty="0">
                <a:latin typeface="Carlito"/>
                <a:cs typeface="Carlito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ating</a:t>
            </a:r>
            <a:r>
              <a:rPr dirty="0">
                <a:latin typeface="Carlito"/>
                <a:cs typeface="Carlito"/>
              </a:rPr>
              <a:t>: </a:t>
            </a:r>
            <a:r>
              <a:rPr spc="-10" dirty="0">
                <a:latin typeface="Carlito"/>
                <a:cs typeface="Carlito"/>
              </a:rPr>
              <a:t>Application’s </a:t>
            </a:r>
            <a:r>
              <a:rPr spc="-4" dirty="0">
                <a:latin typeface="Carlito"/>
                <a:cs typeface="Carlito"/>
              </a:rPr>
              <a:t>rating </a:t>
            </a:r>
            <a:r>
              <a:rPr spc="4" dirty="0">
                <a:latin typeface="Carlito"/>
                <a:cs typeface="Carlito"/>
              </a:rPr>
              <a:t>on </a:t>
            </a:r>
            <a:r>
              <a:rPr spc="-10" dirty="0">
                <a:latin typeface="Carlito"/>
                <a:cs typeface="Carlito"/>
              </a:rPr>
              <a:t>play</a:t>
            </a:r>
            <a:r>
              <a:rPr spc="-9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store.</a:t>
            </a:r>
            <a:endParaRPr>
              <a:latin typeface="Carlito"/>
              <a:cs typeface="Carlito"/>
            </a:endParaRPr>
          </a:p>
          <a:p>
            <a:pPr marL="326351" indent="-314288">
              <a:spcBef>
                <a:spcPts val="10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95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</a:t>
            </a:r>
            <a:r>
              <a:rPr spc="520" dirty="0">
                <a:latin typeface="Carlito"/>
                <a:cs typeface="Carlito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eviews</a:t>
            </a:r>
            <a:r>
              <a:rPr dirty="0">
                <a:latin typeface="Carlito"/>
                <a:cs typeface="Carlito"/>
              </a:rPr>
              <a:t>: </a:t>
            </a:r>
            <a:r>
              <a:rPr spc="4" dirty="0">
                <a:latin typeface="Carlito"/>
                <a:cs typeface="Carlito"/>
              </a:rPr>
              <a:t>No. of </a:t>
            </a:r>
            <a:r>
              <a:rPr spc="-10" dirty="0">
                <a:latin typeface="Carlito"/>
                <a:cs typeface="Carlito"/>
              </a:rPr>
              <a:t>reviews </a:t>
            </a:r>
            <a:r>
              <a:rPr spc="4" dirty="0">
                <a:latin typeface="Carlito"/>
                <a:cs typeface="Carlito"/>
              </a:rPr>
              <a:t>of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4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app.</a:t>
            </a:r>
            <a:endParaRPr>
              <a:latin typeface="Carlito"/>
              <a:cs typeface="Carlito"/>
            </a:endParaRPr>
          </a:p>
          <a:p>
            <a:pPr marL="326351" indent="-314288">
              <a:spcBef>
                <a:spcPts val="10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8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</a:t>
            </a:r>
            <a:r>
              <a:rPr spc="409" dirty="0">
                <a:latin typeface="Carlito"/>
                <a:cs typeface="Carlito"/>
              </a:rPr>
              <a:t> </a:t>
            </a:r>
            <a:r>
              <a:rPr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ize</a:t>
            </a:r>
            <a:r>
              <a:rPr spc="-10" dirty="0">
                <a:latin typeface="Carlito"/>
                <a:cs typeface="Carlito"/>
              </a:rPr>
              <a:t>: </a:t>
            </a:r>
            <a:r>
              <a:rPr spc="-4" dirty="0">
                <a:latin typeface="Carlito"/>
                <a:cs typeface="Carlito"/>
              </a:rPr>
              <a:t>Size </a:t>
            </a:r>
            <a:r>
              <a:rPr spc="4" dirty="0">
                <a:latin typeface="Carlito"/>
                <a:cs typeface="Carlito"/>
              </a:rPr>
              <a:t>of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-1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app.</a:t>
            </a:r>
            <a:endParaRPr>
              <a:latin typeface="Carlito"/>
              <a:cs typeface="Carlito"/>
            </a:endParaRPr>
          </a:p>
          <a:p>
            <a:pPr marL="326351" indent="-314288">
              <a:spcBef>
                <a:spcPts val="14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44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I</a:t>
            </a:r>
            <a:r>
              <a:rPr u="heavy" spc="3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nstalls</a:t>
            </a:r>
            <a:r>
              <a:rPr spc="-4" dirty="0">
                <a:latin typeface="Carlito"/>
                <a:cs typeface="Carlito"/>
              </a:rPr>
              <a:t>: </a:t>
            </a:r>
            <a:r>
              <a:rPr spc="4" dirty="0">
                <a:latin typeface="Carlito"/>
                <a:cs typeface="Carlito"/>
              </a:rPr>
              <a:t>No. of </a:t>
            </a:r>
            <a:r>
              <a:rPr spc="-4" dirty="0">
                <a:latin typeface="Carlito"/>
                <a:cs typeface="Carlito"/>
              </a:rPr>
              <a:t>Installs </a:t>
            </a:r>
            <a:r>
              <a:rPr spc="4" dirty="0">
                <a:latin typeface="Carlito"/>
                <a:cs typeface="Carlito"/>
              </a:rPr>
              <a:t>of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-95" dirty="0">
                <a:latin typeface="Carlito"/>
                <a:cs typeface="Carlito"/>
              </a:rPr>
              <a:t> </a:t>
            </a:r>
            <a:r>
              <a:rPr spc="4" dirty="0">
                <a:latin typeface="Carlito"/>
                <a:cs typeface="Carlito"/>
              </a:rPr>
              <a:t>app.</a:t>
            </a:r>
            <a:endParaRPr>
              <a:latin typeface="Carlito"/>
              <a:cs typeface="Carlito"/>
            </a:endParaRPr>
          </a:p>
          <a:p>
            <a:pPr marL="326351" indent="-314288">
              <a:spcBef>
                <a:spcPts val="10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85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</a:t>
            </a:r>
            <a:r>
              <a:rPr spc="375" dirty="0">
                <a:latin typeface="Carlito"/>
                <a:cs typeface="Carlito"/>
              </a:rPr>
              <a:t> </a:t>
            </a:r>
            <a:r>
              <a:rPr u="heavy" spc="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ype</a:t>
            </a:r>
            <a:r>
              <a:rPr spc="4" dirty="0">
                <a:latin typeface="Carlito"/>
                <a:cs typeface="Carlito"/>
              </a:rPr>
              <a:t>: </a:t>
            </a:r>
            <a:r>
              <a:rPr dirty="0">
                <a:latin typeface="Carlito"/>
                <a:cs typeface="Carlito"/>
              </a:rPr>
              <a:t>If the App is </a:t>
            </a:r>
            <a:r>
              <a:rPr spc="-4" dirty="0">
                <a:latin typeface="Carlito"/>
                <a:cs typeface="Carlito"/>
              </a:rPr>
              <a:t>free/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paid.</a:t>
            </a:r>
            <a:endParaRPr>
              <a:latin typeface="Carlito"/>
              <a:cs typeface="Carlito"/>
            </a:endParaRPr>
          </a:p>
          <a:p>
            <a:pPr marL="326351" indent="-314288">
              <a:spcBef>
                <a:spcPts val="14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9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</a:t>
            </a:r>
            <a:r>
              <a:rPr spc="520" dirty="0">
                <a:latin typeface="Carlito"/>
                <a:cs typeface="Carlito"/>
              </a:rPr>
              <a:t> </a:t>
            </a:r>
            <a:r>
              <a:rPr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rice</a:t>
            </a:r>
            <a:r>
              <a:rPr spc="-4" dirty="0">
                <a:latin typeface="Carlito"/>
                <a:cs typeface="Carlito"/>
              </a:rPr>
              <a:t>: </a:t>
            </a:r>
            <a:r>
              <a:rPr spc="4" dirty="0">
                <a:latin typeface="Carlito"/>
                <a:cs typeface="Carlito"/>
              </a:rPr>
              <a:t>Price of </a:t>
            </a:r>
            <a:r>
              <a:rPr spc="-4" dirty="0">
                <a:latin typeface="Carlito"/>
                <a:cs typeface="Carlito"/>
              </a:rPr>
              <a:t>the </a:t>
            </a:r>
            <a:r>
              <a:rPr dirty="0">
                <a:latin typeface="Carlito"/>
                <a:cs typeface="Carlito"/>
              </a:rPr>
              <a:t>App </a:t>
            </a:r>
            <a:r>
              <a:rPr spc="10" dirty="0">
                <a:latin typeface="Carlito"/>
                <a:cs typeface="Carlito"/>
              </a:rPr>
              <a:t>(o </a:t>
            </a:r>
            <a:r>
              <a:rPr dirty="0">
                <a:latin typeface="Carlito"/>
                <a:cs typeface="Carlito"/>
              </a:rPr>
              <a:t>if it is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spc="-4" dirty="0">
                <a:latin typeface="Carlito"/>
                <a:cs typeface="Carlito"/>
              </a:rPr>
              <a:t>free).</a:t>
            </a:r>
            <a:endParaRPr>
              <a:latin typeface="Carlito"/>
              <a:cs typeface="Carlito"/>
            </a:endParaRPr>
          </a:p>
          <a:p>
            <a:pPr marL="326351" marR="5080" indent="-314288">
              <a:lnSpc>
                <a:spcPct val="100600"/>
              </a:lnSpc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94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</a:t>
            </a:r>
            <a:r>
              <a:rPr spc="530" dirty="0">
                <a:latin typeface="Carlito"/>
                <a:cs typeface="Carlito"/>
              </a:rPr>
              <a:t> </a:t>
            </a:r>
            <a:r>
              <a:rPr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ontent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Rating</a:t>
            </a:r>
            <a:r>
              <a:rPr dirty="0">
                <a:latin typeface="Carlito"/>
                <a:cs typeface="Carlito"/>
              </a:rPr>
              <a:t>: </a:t>
            </a:r>
            <a:r>
              <a:rPr spc="-4" dirty="0">
                <a:latin typeface="Carlito"/>
                <a:cs typeface="Carlito"/>
              </a:rPr>
              <a:t>Appropriate </a:t>
            </a:r>
            <a:r>
              <a:rPr spc="-14" dirty="0">
                <a:latin typeface="Carlito"/>
                <a:cs typeface="Carlito"/>
              </a:rPr>
              <a:t>target </a:t>
            </a:r>
            <a:r>
              <a:rPr dirty="0">
                <a:latin typeface="Carlito"/>
                <a:cs typeface="Carlito"/>
              </a:rPr>
              <a:t>audience </a:t>
            </a:r>
            <a:r>
              <a:rPr spc="4" dirty="0">
                <a:latin typeface="Carlito"/>
                <a:cs typeface="Carlito"/>
              </a:rPr>
              <a:t>of 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4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App.</a:t>
            </a:r>
            <a:endParaRPr>
              <a:latin typeface="Carlito"/>
              <a:cs typeface="Carlito"/>
            </a:endParaRPr>
          </a:p>
          <a:p>
            <a:pPr marL="326351" indent="-314288">
              <a:spcBef>
                <a:spcPts val="10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11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G</a:t>
            </a:r>
            <a:r>
              <a:rPr spc="715" dirty="0">
                <a:latin typeface="Carlito"/>
                <a:cs typeface="Carlito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enres</a:t>
            </a:r>
            <a:r>
              <a:rPr dirty="0">
                <a:latin typeface="Carlito"/>
                <a:cs typeface="Carlito"/>
              </a:rPr>
              <a:t>: </a:t>
            </a:r>
            <a:r>
              <a:rPr spc="-4" dirty="0">
                <a:latin typeface="Carlito"/>
                <a:cs typeface="Carlito"/>
              </a:rPr>
              <a:t>Genres </a:t>
            </a:r>
            <a:r>
              <a:rPr dirty="0">
                <a:latin typeface="Carlito"/>
                <a:cs typeface="Carlito"/>
              </a:rPr>
              <a:t>under which </a:t>
            </a:r>
            <a:r>
              <a:rPr spc="-4" dirty="0">
                <a:latin typeface="Carlito"/>
                <a:cs typeface="Carlito"/>
              </a:rPr>
              <a:t>the </a:t>
            </a:r>
            <a:r>
              <a:rPr spc="4" dirty="0">
                <a:latin typeface="Carlito"/>
                <a:cs typeface="Carlito"/>
              </a:rPr>
              <a:t>App</a:t>
            </a:r>
            <a:r>
              <a:rPr spc="14" dirty="0">
                <a:latin typeface="Carlito"/>
                <a:cs typeface="Carlito"/>
              </a:rPr>
              <a:t> </a:t>
            </a:r>
            <a:r>
              <a:rPr spc="-4" dirty="0">
                <a:latin typeface="Carlito"/>
                <a:cs typeface="Carlito"/>
              </a:rPr>
              <a:t>falls</a:t>
            </a:r>
            <a:endParaRPr>
              <a:latin typeface="Carlito"/>
              <a:cs typeface="Carlito"/>
            </a:endParaRPr>
          </a:p>
          <a:p>
            <a:pPr marL="326351" marR="436829" indent="-314288">
              <a:lnSpc>
                <a:spcPct val="100600"/>
              </a:lnSpc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74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L</a:t>
            </a:r>
            <a:r>
              <a:rPr spc="340" dirty="0">
                <a:latin typeface="Carlito"/>
                <a:cs typeface="Carlito"/>
              </a:rPr>
              <a:t> </a:t>
            </a:r>
            <a:r>
              <a:rPr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ast Updated</a:t>
            </a:r>
            <a:r>
              <a:rPr spc="-4" dirty="0">
                <a:latin typeface="Carlito"/>
                <a:cs typeface="Carlito"/>
              </a:rPr>
              <a:t>: </a:t>
            </a:r>
            <a:r>
              <a:rPr spc="-10" dirty="0">
                <a:latin typeface="Carlito"/>
                <a:cs typeface="Carlito"/>
              </a:rPr>
              <a:t>Date </a:t>
            </a:r>
            <a:r>
              <a:rPr spc="4" dirty="0">
                <a:latin typeface="Carlito"/>
                <a:cs typeface="Carlito"/>
              </a:rPr>
              <a:t>when </a:t>
            </a:r>
            <a:r>
              <a:rPr dirty="0">
                <a:latin typeface="Carlito"/>
                <a:cs typeface="Carlito"/>
              </a:rPr>
              <a:t>the App </a:t>
            </a:r>
            <a:r>
              <a:rPr spc="-4" dirty="0">
                <a:latin typeface="Carlito"/>
                <a:cs typeface="Carlito"/>
              </a:rPr>
              <a:t>was last  updated.</a:t>
            </a:r>
            <a:endParaRPr>
              <a:latin typeface="Carlito"/>
              <a:cs typeface="Carlito"/>
            </a:endParaRPr>
          </a:p>
          <a:p>
            <a:pPr marL="326351" indent="-314288">
              <a:spcBef>
                <a:spcPts val="10"/>
              </a:spcBef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94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</a:t>
            </a:r>
            <a:r>
              <a:rPr spc="535" dirty="0">
                <a:latin typeface="Carlito"/>
                <a:cs typeface="Carlito"/>
              </a:rPr>
              <a:t> </a:t>
            </a:r>
            <a:r>
              <a:rPr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urrent </a:t>
            </a:r>
            <a:r>
              <a:rPr u="heavy" spc="-1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Version</a:t>
            </a:r>
            <a:r>
              <a:rPr spc="-14" dirty="0">
                <a:latin typeface="Carlito"/>
                <a:cs typeface="Carlito"/>
              </a:rPr>
              <a:t>: </a:t>
            </a:r>
            <a:r>
              <a:rPr spc="-4" dirty="0">
                <a:latin typeface="Carlito"/>
                <a:cs typeface="Carlito"/>
              </a:rPr>
              <a:t>Current version </a:t>
            </a:r>
            <a:r>
              <a:rPr spc="4" dirty="0">
                <a:latin typeface="Carlito"/>
                <a:cs typeface="Carlito"/>
              </a:rPr>
              <a:t>of </a:t>
            </a:r>
            <a:r>
              <a:rPr spc="-4" dirty="0">
                <a:latin typeface="Carlito"/>
                <a:cs typeface="Carlito"/>
              </a:rPr>
              <a:t>the</a:t>
            </a:r>
            <a:r>
              <a:rPr spc="40" dirty="0">
                <a:latin typeface="Carlito"/>
                <a:cs typeface="Carlito"/>
              </a:rPr>
              <a:t> </a:t>
            </a:r>
            <a:r>
              <a:rPr spc="4" dirty="0">
                <a:latin typeface="Carlito"/>
                <a:cs typeface="Carlito"/>
              </a:rPr>
              <a:t>App.</a:t>
            </a:r>
            <a:endParaRPr>
              <a:latin typeface="Carlito"/>
              <a:cs typeface="Carlito"/>
            </a:endParaRPr>
          </a:p>
          <a:p>
            <a:pPr marL="326351" marR="338416" indent="-314288">
              <a:lnSpc>
                <a:spcPct val="100600"/>
              </a:lnSpc>
              <a:buFont typeface="Arial"/>
              <a:buChar char="•"/>
              <a:tabLst>
                <a:tab pos="326351" algn="l"/>
                <a:tab pos="326987" algn="l"/>
              </a:tabLst>
            </a:pPr>
            <a:r>
              <a:rPr u="heavy" spc="-1018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</a:t>
            </a:r>
            <a:r>
              <a:rPr spc="630" dirty="0">
                <a:latin typeface="Carlito"/>
                <a:cs typeface="Carlito"/>
              </a:rPr>
              <a:t> </a:t>
            </a:r>
            <a:r>
              <a:rPr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ndroid </a:t>
            </a:r>
            <a:r>
              <a:rPr u="heavy" spc="-1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Version</a:t>
            </a:r>
            <a:r>
              <a:rPr spc="-14" dirty="0">
                <a:latin typeface="Carlito"/>
                <a:cs typeface="Carlito"/>
              </a:rPr>
              <a:t>: </a:t>
            </a:r>
            <a:r>
              <a:rPr spc="4" dirty="0">
                <a:latin typeface="Carlito"/>
                <a:cs typeface="Carlito"/>
              </a:rPr>
              <a:t>Minimum </a:t>
            </a:r>
            <a:r>
              <a:rPr spc="-4" dirty="0">
                <a:latin typeface="Carlito"/>
                <a:cs typeface="Carlito"/>
              </a:rPr>
              <a:t>Android version  required </a:t>
            </a:r>
            <a:r>
              <a:rPr dirty="0">
                <a:latin typeface="Carlito"/>
                <a:cs typeface="Carlito"/>
              </a:rPr>
              <a:t>to run the</a:t>
            </a:r>
            <a:r>
              <a:rPr spc="-4" dirty="0">
                <a:latin typeface="Carlito"/>
                <a:cs typeface="Carlito"/>
              </a:rPr>
              <a:t> </a:t>
            </a:r>
            <a:r>
              <a:rPr spc="4" dirty="0">
                <a:latin typeface="Carlito"/>
                <a:cs typeface="Carlito"/>
              </a:rPr>
              <a:t>App.</a:t>
            </a:r>
            <a:endParaRPr>
              <a:latin typeface="Carlito"/>
              <a:cs typeface="Carlito"/>
            </a:endParaRPr>
          </a:p>
        </p:txBody>
      </p:sp>
      <p:pic>
        <p:nvPicPr>
          <p:cNvPr id="5" name="Picture 4" descr="cs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76400"/>
            <a:ext cx="38100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668" y="1544754"/>
            <a:ext cx="4719955" cy="5378265"/>
          </a:xfrm>
          <a:prstGeom prst="rect">
            <a:avLst/>
          </a:prstGeom>
        </p:spPr>
        <p:txBody>
          <a:bodyPr vert="horz" wrap="square" lIns="0" tIns="17143" rIns="0" bIns="0" rtlCol="0">
            <a:spAutoFit/>
          </a:bodyPr>
          <a:lstStyle/>
          <a:p>
            <a:pPr marL="180319" indent="-168255">
              <a:spcBef>
                <a:spcPts val="135"/>
              </a:spcBef>
              <a:buSzPct val="93333"/>
              <a:buAutoNum type="arabicPeriod" startAt="2"/>
              <a:tabLst>
                <a:tab pos="180954" algn="l"/>
              </a:tabLst>
            </a:pPr>
            <a:r>
              <a:rPr b="1" spc="-55" dirty="0">
                <a:solidFill>
                  <a:srgbClr val="CC0000"/>
                </a:solidFill>
                <a:latin typeface="Verdana"/>
                <a:cs typeface="Verdana"/>
              </a:rPr>
              <a:t>User</a:t>
            </a:r>
            <a:r>
              <a:rPr b="1" spc="-9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b="1" spc="-50" dirty="0">
                <a:solidFill>
                  <a:srgbClr val="CC0000"/>
                </a:solidFill>
                <a:latin typeface="Verdana"/>
                <a:cs typeface="Verdana"/>
              </a:rPr>
              <a:t>Reviews</a:t>
            </a:r>
            <a:endParaRPr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Verdana"/>
              <a:buAutoNum type="arabicPeriod" startAt="2"/>
            </a:pPr>
            <a:endParaRPr>
              <a:latin typeface="Verdana"/>
              <a:cs typeface="Verdana"/>
            </a:endParaRPr>
          </a:p>
          <a:p>
            <a:pPr marL="426671" marR="113651" lvl="1" indent="-314288">
              <a:lnSpc>
                <a:spcPct val="102699"/>
              </a:lnSpc>
              <a:buFont typeface="Arial"/>
              <a:buChar char="•"/>
              <a:tabLst>
                <a:tab pos="425400" algn="l"/>
                <a:tab pos="426034" algn="l"/>
              </a:tabLst>
            </a:pPr>
            <a:r>
              <a:rPr u="sng" spc="-370" dirty="0">
                <a:uFill>
                  <a:solidFill>
                    <a:srgbClr val="212121"/>
                  </a:solidFill>
                </a:uFill>
                <a:latin typeface="Times New Roman"/>
                <a:cs typeface="Times New Roman"/>
              </a:rPr>
              <a:t> </a:t>
            </a:r>
            <a:r>
              <a:rPr u="sng" spc="14" dirty="0">
                <a:uFill>
                  <a:solidFill>
                    <a:srgbClr val="212121"/>
                  </a:solidFill>
                </a:uFill>
                <a:latin typeface="Roboto"/>
                <a:cs typeface="Roboto"/>
              </a:rPr>
              <a:t>Translated Reviews</a:t>
            </a:r>
            <a:r>
              <a:rPr spc="14" dirty="0">
                <a:latin typeface="Roboto"/>
                <a:cs typeface="Roboto"/>
              </a:rPr>
              <a:t> </a:t>
            </a:r>
            <a:r>
              <a:rPr spc="4" dirty="0">
                <a:latin typeface="Roboto"/>
                <a:cs typeface="Roboto"/>
              </a:rPr>
              <a:t>: </a:t>
            </a:r>
            <a:r>
              <a:rPr spc="10" dirty="0">
                <a:latin typeface="Roboto"/>
                <a:cs typeface="Roboto"/>
              </a:rPr>
              <a:t>To </a:t>
            </a:r>
            <a:r>
              <a:rPr spc="14" dirty="0">
                <a:latin typeface="Roboto"/>
                <a:cs typeface="Roboto"/>
              </a:rPr>
              <a:t>think </a:t>
            </a:r>
            <a:r>
              <a:rPr spc="20" dirty="0">
                <a:latin typeface="Roboto"/>
                <a:cs typeface="Roboto"/>
              </a:rPr>
              <a:t>or </a:t>
            </a:r>
            <a:r>
              <a:rPr spc="10" dirty="0">
                <a:latin typeface="Roboto"/>
                <a:cs typeface="Roboto"/>
              </a:rPr>
              <a:t>talk </a:t>
            </a:r>
            <a:r>
              <a:rPr spc="14" dirty="0">
                <a:latin typeface="Roboto"/>
                <a:cs typeface="Roboto"/>
              </a:rPr>
              <a:t>about  something again and </a:t>
            </a:r>
            <a:r>
              <a:rPr spc="10" dirty="0">
                <a:latin typeface="Roboto"/>
                <a:cs typeface="Roboto"/>
              </a:rPr>
              <a:t>that's it(here </a:t>
            </a:r>
            <a:r>
              <a:rPr spc="20" dirty="0">
                <a:latin typeface="Roboto"/>
                <a:cs typeface="Roboto"/>
              </a:rPr>
              <a:t>we </a:t>
            </a:r>
            <a:r>
              <a:rPr spc="10" dirty="0">
                <a:latin typeface="Roboto"/>
                <a:cs typeface="Roboto"/>
              </a:rPr>
              <a:t>are </a:t>
            </a:r>
            <a:r>
              <a:rPr spc="14" dirty="0">
                <a:latin typeface="Roboto"/>
                <a:cs typeface="Roboto"/>
              </a:rPr>
              <a:t>taking  about reviews corresponding </a:t>
            </a:r>
            <a:r>
              <a:rPr spc="4" dirty="0">
                <a:latin typeface="Roboto"/>
                <a:cs typeface="Roboto"/>
              </a:rPr>
              <a:t>to </a:t>
            </a:r>
            <a:r>
              <a:rPr spc="20" dirty="0">
                <a:latin typeface="Roboto"/>
                <a:cs typeface="Roboto"/>
              </a:rPr>
              <a:t>the</a:t>
            </a:r>
            <a:r>
              <a:rPr spc="45" dirty="0">
                <a:latin typeface="Roboto"/>
                <a:cs typeface="Roboto"/>
              </a:rPr>
              <a:t> </a:t>
            </a:r>
            <a:r>
              <a:rPr spc="14" dirty="0">
                <a:latin typeface="Roboto"/>
                <a:cs typeface="Roboto"/>
              </a:rPr>
              <a:t>apps)</a:t>
            </a:r>
            <a:endParaRPr>
              <a:latin typeface="Roboto"/>
              <a:cs typeface="Roboto"/>
            </a:endParaRPr>
          </a:p>
          <a:p>
            <a:pPr lvl="1">
              <a:lnSpc>
                <a:spcPct val="100000"/>
              </a:lnSpc>
              <a:buClr>
                <a:srgbClr val="212121"/>
              </a:buClr>
              <a:buFont typeface="Arial"/>
              <a:buChar char="•"/>
            </a:pPr>
            <a:endParaRPr>
              <a:latin typeface="Roboto"/>
              <a:cs typeface="Roboto"/>
            </a:endParaRPr>
          </a:p>
          <a:p>
            <a:pPr marL="426671" marR="5080" lvl="1" indent="-314288">
              <a:lnSpc>
                <a:spcPct val="102699"/>
              </a:lnSpc>
              <a:buFont typeface="Arial"/>
              <a:buChar char="•"/>
              <a:tabLst>
                <a:tab pos="425400" algn="l"/>
                <a:tab pos="426034" algn="l"/>
              </a:tabLst>
            </a:pPr>
            <a:r>
              <a:rPr u="sng" spc="-370" dirty="0">
                <a:uFill>
                  <a:solidFill>
                    <a:srgbClr val="212121"/>
                  </a:solidFill>
                </a:uFill>
                <a:latin typeface="Times New Roman"/>
                <a:cs typeface="Times New Roman"/>
              </a:rPr>
              <a:t> </a:t>
            </a:r>
            <a:r>
              <a:rPr u="sng" spc="14" dirty="0">
                <a:uFill>
                  <a:solidFill>
                    <a:srgbClr val="212121"/>
                  </a:solidFill>
                </a:uFill>
                <a:latin typeface="Roboto"/>
                <a:cs typeface="Roboto"/>
              </a:rPr>
              <a:t>Sentiments</a:t>
            </a:r>
            <a:r>
              <a:rPr spc="14" dirty="0">
                <a:latin typeface="Roboto"/>
                <a:cs typeface="Roboto"/>
              </a:rPr>
              <a:t> </a:t>
            </a:r>
            <a:r>
              <a:rPr spc="4" dirty="0">
                <a:latin typeface="Roboto"/>
                <a:cs typeface="Roboto"/>
              </a:rPr>
              <a:t>: </a:t>
            </a:r>
            <a:r>
              <a:rPr spc="25" dirty="0">
                <a:latin typeface="Roboto"/>
                <a:cs typeface="Roboto"/>
              </a:rPr>
              <a:t>An </a:t>
            </a:r>
            <a:r>
              <a:rPr spc="10" dirty="0">
                <a:latin typeface="Roboto"/>
                <a:cs typeface="Roboto"/>
              </a:rPr>
              <a:t>attitude or opinion </a:t>
            </a:r>
            <a:r>
              <a:rPr spc="14" dirty="0">
                <a:latin typeface="Roboto"/>
                <a:cs typeface="Roboto"/>
              </a:rPr>
              <a:t>that </a:t>
            </a:r>
            <a:r>
              <a:rPr spc="10" dirty="0">
                <a:latin typeface="Roboto"/>
                <a:cs typeface="Roboto"/>
              </a:rPr>
              <a:t>is often  </a:t>
            </a:r>
            <a:r>
              <a:rPr spc="14" dirty="0">
                <a:latin typeface="Roboto"/>
                <a:cs typeface="Roboto"/>
              </a:rPr>
              <a:t>caused </a:t>
            </a:r>
            <a:r>
              <a:rPr spc="10" dirty="0">
                <a:latin typeface="Roboto"/>
                <a:cs typeface="Roboto"/>
              </a:rPr>
              <a:t>or </a:t>
            </a:r>
            <a:r>
              <a:rPr spc="14" dirty="0">
                <a:latin typeface="Roboto"/>
                <a:cs typeface="Roboto"/>
              </a:rPr>
              <a:t>influenced </a:t>
            </a:r>
            <a:r>
              <a:rPr spc="20" dirty="0">
                <a:latin typeface="Roboto"/>
                <a:cs typeface="Roboto"/>
              </a:rPr>
              <a:t>by </a:t>
            </a:r>
            <a:r>
              <a:rPr spc="14" dirty="0">
                <a:latin typeface="Roboto"/>
                <a:cs typeface="Roboto"/>
              </a:rPr>
              <a:t>emotion here </a:t>
            </a:r>
            <a:r>
              <a:rPr spc="4" dirty="0">
                <a:latin typeface="Roboto"/>
                <a:cs typeface="Roboto"/>
              </a:rPr>
              <a:t>it </a:t>
            </a:r>
            <a:r>
              <a:rPr spc="14" dirty="0">
                <a:latin typeface="Roboto"/>
                <a:cs typeface="Roboto"/>
              </a:rPr>
              <a:t>has </a:t>
            </a:r>
            <a:r>
              <a:rPr spc="10" dirty="0">
                <a:latin typeface="Roboto"/>
                <a:cs typeface="Roboto"/>
              </a:rPr>
              <a:t>three  categories we'll discuss </a:t>
            </a:r>
            <a:r>
              <a:rPr spc="14" dirty="0">
                <a:latin typeface="Roboto"/>
                <a:cs typeface="Roboto"/>
              </a:rPr>
              <a:t>this </a:t>
            </a:r>
            <a:r>
              <a:rPr spc="10" dirty="0">
                <a:latin typeface="Roboto"/>
                <a:cs typeface="Roboto"/>
              </a:rPr>
              <a:t>in </a:t>
            </a:r>
            <a:r>
              <a:rPr spc="20" dirty="0">
                <a:latin typeface="Roboto"/>
                <a:cs typeface="Roboto"/>
              </a:rPr>
              <a:t>an </a:t>
            </a:r>
            <a:r>
              <a:rPr spc="10" dirty="0">
                <a:latin typeface="Roboto"/>
                <a:cs typeface="Roboto"/>
              </a:rPr>
              <a:t>interesting  </a:t>
            </a:r>
            <a:r>
              <a:rPr spc="14" dirty="0">
                <a:latin typeface="Roboto"/>
                <a:cs typeface="Roboto"/>
              </a:rPr>
              <a:t>manner.</a:t>
            </a:r>
            <a:endParaRPr>
              <a:latin typeface="Roboto"/>
              <a:cs typeface="Roboto"/>
            </a:endParaRPr>
          </a:p>
          <a:p>
            <a:pPr lvl="1">
              <a:lnSpc>
                <a:spcPct val="100000"/>
              </a:lnSpc>
              <a:buClr>
                <a:srgbClr val="212121"/>
              </a:buClr>
              <a:buFont typeface="Arial"/>
              <a:buChar char="•"/>
            </a:pPr>
            <a:endParaRPr>
              <a:latin typeface="Roboto"/>
              <a:cs typeface="Roboto"/>
            </a:endParaRPr>
          </a:p>
          <a:p>
            <a:pPr marL="426671" marR="69207" lvl="1" indent="-314288">
              <a:lnSpc>
                <a:spcPct val="102699"/>
              </a:lnSpc>
              <a:buFont typeface="Arial"/>
              <a:buChar char="•"/>
              <a:tabLst>
                <a:tab pos="425400" algn="l"/>
                <a:tab pos="426034" algn="l"/>
              </a:tabLst>
            </a:pPr>
            <a:r>
              <a:rPr u="sng" spc="-370" dirty="0">
                <a:uFill>
                  <a:solidFill>
                    <a:srgbClr val="212121"/>
                  </a:solidFill>
                </a:uFill>
                <a:latin typeface="Times New Roman"/>
                <a:cs typeface="Times New Roman"/>
              </a:rPr>
              <a:t> </a:t>
            </a:r>
            <a:r>
              <a:rPr u="sng" spc="14" dirty="0">
                <a:uFill>
                  <a:solidFill>
                    <a:srgbClr val="212121"/>
                  </a:solidFill>
                </a:uFill>
                <a:latin typeface="Roboto"/>
                <a:cs typeface="Roboto"/>
              </a:rPr>
              <a:t>Sentiment </a:t>
            </a:r>
            <a:r>
              <a:rPr u="sng" spc="10" dirty="0">
                <a:uFill>
                  <a:solidFill>
                    <a:srgbClr val="212121"/>
                  </a:solidFill>
                </a:uFill>
                <a:latin typeface="Roboto"/>
                <a:cs typeface="Roboto"/>
              </a:rPr>
              <a:t>Polarity</a:t>
            </a:r>
            <a:r>
              <a:rPr spc="10" dirty="0">
                <a:latin typeface="Roboto"/>
                <a:cs typeface="Roboto"/>
              </a:rPr>
              <a:t> </a:t>
            </a:r>
            <a:r>
              <a:rPr spc="4" dirty="0">
                <a:latin typeface="Roboto"/>
                <a:cs typeface="Roboto"/>
              </a:rPr>
              <a:t>: </a:t>
            </a:r>
            <a:r>
              <a:rPr spc="14" dirty="0">
                <a:latin typeface="Roboto"/>
                <a:cs typeface="Roboto"/>
              </a:rPr>
              <a:t>For </a:t>
            </a:r>
            <a:r>
              <a:rPr spc="20" dirty="0">
                <a:latin typeface="Roboto"/>
                <a:cs typeface="Roboto"/>
              </a:rPr>
              <a:t>an </a:t>
            </a:r>
            <a:r>
              <a:rPr spc="14" dirty="0">
                <a:latin typeface="Roboto"/>
                <a:cs typeface="Roboto"/>
              </a:rPr>
              <a:t>element </a:t>
            </a:r>
            <a:r>
              <a:rPr spc="4" dirty="0">
                <a:latin typeface="Roboto"/>
                <a:cs typeface="Roboto"/>
              </a:rPr>
              <a:t>it </a:t>
            </a:r>
            <a:r>
              <a:rPr spc="10" dirty="0">
                <a:latin typeface="Roboto"/>
                <a:cs typeface="Roboto"/>
              </a:rPr>
              <a:t>defines </a:t>
            </a:r>
            <a:r>
              <a:rPr spc="14" dirty="0">
                <a:latin typeface="Roboto"/>
                <a:cs typeface="Roboto"/>
              </a:rPr>
              <a:t>the  </a:t>
            </a:r>
            <a:r>
              <a:rPr spc="10" dirty="0">
                <a:latin typeface="Roboto"/>
                <a:cs typeface="Roboto"/>
              </a:rPr>
              <a:t>orientation of </a:t>
            </a:r>
            <a:r>
              <a:rPr spc="20" dirty="0">
                <a:latin typeface="Roboto"/>
                <a:cs typeface="Roboto"/>
              </a:rPr>
              <a:t>the </a:t>
            </a:r>
            <a:r>
              <a:rPr spc="14" dirty="0">
                <a:latin typeface="Roboto"/>
                <a:cs typeface="Roboto"/>
              </a:rPr>
              <a:t>expressed</a:t>
            </a:r>
            <a:r>
              <a:rPr spc="30" dirty="0">
                <a:latin typeface="Roboto"/>
                <a:cs typeface="Roboto"/>
              </a:rPr>
              <a:t> </a:t>
            </a:r>
            <a:r>
              <a:rPr spc="14" dirty="0">
                <a:latin typeface="Roboto"/>
                <a:cs typeface="Roboto"/>
              </a:rPr>
              <a:t>sentiment.</a:t>
            </a:r>
            <a:endParaRPr>
              <a:latin typeface="Roboto"/>
              <a:cs typeface="Roboto"/>
            </a:endParaRPr>
          </a:p>
          <a:p>
            <a:pPr lvl="1">
              <a:lnSpc>
                <a:spcPct val="100000"/>
              </a:lnSpc>
              <a:buClr>
                <a:srgbClr val="212121"/>
              </a:buClr>
              <a:buFont typeface="Arial"/>
              <a:buChar char="•"/>
            </a:pPr>
            <a:endParaRPr>
              <a:latin typeface="Roboto"/>
              <a:cs typeface="Roboto"/>
            </a:endParaRPr>
          </a:p>
          <a:p>
            <a:pPr marL="426671" marR="273653" lvl="1" indent="-314288">
              <a:lnSpc>
                <a:spcPct val="102699"/>
              </a:lnSpc>
              <a:buFont typeface="Arial"/>
              <a:buChar char="•"/>
              <a:tabLst>
                <a:tab pos="425400" algn="l"/>
                <a:tab pos="426034" algn="l"/>
              </a:tabLst>
            </a:pPr>
            <a:r>
              <a:rPr u="sng" spc="-370" dirty="0">
                <a:uFill>
                  <a:solidFill>
                    <a:srgbClr val="212121"/>
                  </a:solidFill>
                </a:uFill>
                <a:latin typeface="Times New Roman"/>
                <a:cs typeface="Times New Roman"/>
              </a:rPr>
              <a:t> </a:t>
            </a:r>
            <a:r>
              <a:rPr u="sng" spc="14" dirty="0">
                <a:uFill>
                  <a:solidFill>
                    <a:srgbClr val="212121"/>
                  </a:solidFill>
                </a:uFill>
                <a:latin typeface="Roboto"/>
                <a:cs typeface="Roboto"/>
              </a:rPr>
              <a:t>Sentiment </a:t>
            </a:r>
            <a:r>
              <a:rPr u="sng" spc="10" dirty="0">
                <a:uFill>
                  <a:solidFill>
                    <a:srgbClr val="212121"/>
                  </a:solidFill>
                </a:uFill>
                <a:latin typeface="Roboto"/>
                <a:cs typeface="Roboto"/>
              </a:rPr>
              <a:t>subjective</a:t>
            </a:r>
            <a:r>
              <a:rPr spc="10" dirty="0">
                <a:latin typeface="Roboto"/>
                <a:cs typeface="Roboto"/>
              </a:rPr>
              <a:t> </a:t>
            </a:r>
            <a:r>
              <a:rPr spc="4" dirty="0">
                <a:latin typeface="Roboto"/>
                <a:cs typeface="Roboto"/>
              </a:rPr>
              <a:t>: </a:t>
            </a:r>
            <a:r>
              <a:rPr spc="25" dirty="0">
                <a:latin typeface="Roboto"/>
                <a:cs typeface="Roboto"/>
              </a:rPr>
              <a:t>An </a:t>
            </a:r>
            <a:r>
              <a:rPr spc="10" dirty="0">
                <a:latin typeface="Roboto"/>
                <a:cs typeface="Roboto"/>
              </a:rPr>
              <a:t>objective </a:t>
            </a:r>
            <a:r>
              <a:rPr spc="14" dirty="0">
                <a:latin typeface="Roboto"/>
                <a:cs typeface="Roboto"/>
              </a:rPr>
              <a:t>sentence  expresses some factual information about the  Apps.</a:t>
            </a:r>
            <a:endParaRPr>
              <a:latin typeface="Roboto"/>
              <a:cs typeface="Roboto"/>
            </a:endParaRPr>
          </a:p>
        </p:txBody>
      </p:sp>
      <p:pic>
        <p:nvPicPr>
          <p:cNvPr id="4" name="Picture 3" descr="111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133600"/>
            <a:ext cx="416560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2"/>
                </a:moveTo>
                <a:lnTo>
                  <a:pt x="0" y="5658612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2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0572" y="1400037"/>
            <a:ext cx="4625341" cy="4997520"/>
          </a:xfrm>
          <a:prstGeom prst="rect">
            <a:avLst/>
          </a:prstGeom>
        </p:spPr>
        <p:txBody>
          <a:bodyPr vert="horz" wrap="square" lIns="0" tIns="16508" rIns="0" bIns="0" rtlCol="0">
            <a:spAutoFit/>
          </a:bodyPr>
          <a:lstStyle/>
          <a:p>
            <a:pPr marL="12699">
              <a:spcBef>
                <a:spcPts val="130"/>
              </a:spcBef>
            </a:pPr>
            <a:r>
              <a:rPr sz="1900" b="1" spc="10" dirty="0">
                <a:solidFill>
                  <a:srgbClr val="FFFFFF"/>
                </a:solidFill>
                <a:latin typeface="Carlito"/>
                <a:cs typeface="Carlito"/>
              </a:rPr>
              <a:t>What is </a:t>
            </a:r>
            <a:r>
              <a:rPr sz="1900" b="1" spc="-4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900" b="1" spc="10" dirty="0">
                <a:solidFill>
                  <a:srgbClr val="FFFFFF"/>
                </a:solidFill>
                <a:latin typeface="Carlito"/>
                <a:cs typeface="Carlito"/>
              </a:rPr>
              <a:t>cleaning?</a:t>
            </a:r>
            <a:endParaRPr sz="1900">
              <a:latin typeface="Carlito"/>
              <a:cs typeface="Carlito"/>
            </a:endParaRPr>
          </a:p>
          <a:p>
            <a:pPr>
              <a:spcBef>
                <a:spcPts val="35"/>
              </a:spcBef>
            </a:pPr>
            <a:endParaRPr sz="2800">
              <a:latin typeface="Carlito"/>
              <a:cs typeface="Carlito"/>
            </a:endParaRPr>
          </a:p>
          <a:p>
            <a:pPr marL="12699" marR="5080">
              <a:lnSpc>
                <a:spcPct val="91400"/>
              </a:lnSpc>
            </a:pP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cleaning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process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fixing or 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removing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incorrect, corrupted, incorrectly 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formatted, duplicate,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or incomplete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within a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dataset.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combining multiple 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sources,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there are many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opportunities 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for data to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be duplicated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mislabeled.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If 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is incorrect,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outcomes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algorithms 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are unreliable, even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though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may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look 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correct. There is no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one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absolute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way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prescribe the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exact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steps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in the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cleaning 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process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because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processes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vary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from  dataset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dataset.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it is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crucial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establish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template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sz="1900" spc="-4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cleaning 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process </a:t>
            </a:r>
            <a:r>
              <a:rPr sz="1900" spc="20" dirty="0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know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you are </a:t>
            </a:r>
            <a:r>
              <a:rPr sz="1900" spc="14" dirty="0">
                <a:solidFill>
                  <a:srgbClr val="FFFFFF"/>
                </a:solidFill>
                <a:latin typeface="Carlito"/>
                <a:cs typeface="Carlito"/>
              </a:rPr>
              <a:t>doing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right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way </a:t>
            </a:r>
            <a:r>
              <a:rPr sz="1900" spc="4" dirty="0">
                <a:solidFill>
                  <a:srgbClr val="FFFFFF"/>
                </a:solidFill>
                <a:latin typeface="Carlito"/>
                <a:cs typeface="Carlito"/>
              </a:rPr>
              <a:t>every</a:t>
            </a:r>
            <a:r>
              <a:rPr sz="19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endParaRPr sz="19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32120" y="1531620"/>
            <a:ext cx="4526280" cy="5184774"/>
            <a:chOff x="5532120" y="1531619"/>
            <a:chExt cx="4526280" cy="5184775"/>
          </a:xfrm>
        </p:grpSpPr>
        <p:sp>
          <p:nvSpPr>
            <p:cNvPr id="5" name="object 5"/>
            <p:cNvSpPr/>
            <p:nvPr/>
          </p:nvSpPr>
          <p:spPr>
            <a:xfrm>
              <a:off x="5532120" y="1531619"/>
              <a:ext cx="4526280" cy="5184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87568" y="1685543"/>
              <a:ext cx="4371340" cy="5031105"/>
            </a:xfrm>
            <a:custGeom>
              <a:avLst/>
              <a:gdLst/>
              <a:ahLst/>
              <a:cxnLst/>
              <a:rect l="l" t="t" r="r" b="b"/>
              <a:pathLst>
                <a:path w="4371340" h="5031105">
                  <a:moveTo>
                    <a:pt x="3348228" y="5030724"/>
                  </a:moveTo>
                  <a:lnTo>
                    <a:pt x="1801368" y="5030724"/>
                  </a:lnTo>
                  <a:lnTo>
                    <a:pt x="1572768" y="4946904"/>
                  </a:lnTo>
                  <a:lnTo>
                    <a:pt x="1528998" y="4927929"/>
                  </a:lnTo>
                  <a:lnTo>
                    <a:pt x="1485652" y="4908169"/>
                  </a:lnTo>
                  <a:lnTo>
                    <a:pt x="1442739" y="4887632"/>
                  </a:lnTo>
                  <a:lnTo>
                    <a:pt x="1400268" y="4866328"/>
                  </a:lnTo>
                  <a:lnTo>
                    <a:pt x="1358247" y="4844264"/>
                  </a:lnTo>
                  <a:lnTo>
                    <a:pt x="1316686" y="4821451"/>
                  </a:lnTo>
                  <a:lnTo>
                    <a:pt x="1275594" y="4797896"/>
                  </a:lnTo>
                  <a:lnTo>
                    <a:pt x="1234979" y="4773610"/>
                  </a:lnTo>
                  <a:lnTo>
                    <a:pt x="1194851" y="4748601"/>
                  </a:lnTo>
                  <a:lnTo>
                    <a:pt x="1155219" y="4722878"/>
                  </a:lnTo>
                  <a:lnTo>
                    <a:pt x="1116091" y="4696451"/>
                  </a:lnTo>
                  <a:lnTo>
                    <a:pt x="1077477" y="4669327"/>
                  </a:lnTo>
                  <a:lnTo>
                    <a:pt x="1039385" y="4641517"/>
                  </a:lnTo>
                  <a:lnTo>
                    <a:pt x="1001826" y="4613028"/>
                  </a:lnTo>
                  <a:lnTo>
                    <a:pt x="964807" y="4583871"/>
                  </a:lnTo>
                  <a:lnTo>
                    <a:pt x="928337" y="4554054"/>
                  </a:lnTo>
                  <a:lnTo>
                    <a:pt x="892426" y="4523586"/>
                  </a:lnTo>
                  <a:lnTo>
                    <a:pt x="857083" y="4492476"/>
                  </a:lnTo>
                  <a:lnTo>
                    <a:pt x="822316" y="4460733"/>
                  </a:lnTo>
                  <a:lnTo>
                    <a:pt x="788135" y="4428366"/>
                  </a:lnTo>
                  <a:lnTo>
                    <a:pt x="754549" y="4395385"/>
                  </a:lnTo>
                  <a:lnTo>
                    <a:pt x="721566" y="4361797"/>
                  </a:lnTo>
                  <a:lnTo>
                    <a:pt x="689196" y="4327613"/>
                  </a:lnTo>
                  <a:lnTo>
                    <a:pt x="657447" y="4292840"/>
                  </a:lnTo>
                  <a:lnTo>
                    <a:pt x="626329" y="4257489"/>
                  </a:lnTo>
                  <a:lnTo>
                    <a:pt x="595851" y="4221568"/>
                  </a:lnTo>
                  <a:lnTo>
                    <a:pt x="566021" y="4185086"/>
                  </a:lnTo>
                  <a:lnTo>
                    <a:pt x="536849" y="4148052"/>
                  </a:lnTo>
                  <a:lnTo>
                    <a:pt x="508343" y="4110474"/>
                  </a:lnTo>
                  <a:lnTo>
                    <a:pt x="480513" y="4072363"/>
                  </a:lnTo>
                  <a:lnTo>
                    <a:pt x="453368" y="4033728"/>
                  </a:lnTo>
                  <a:lnTo>
                    <a:pt x="426916" y="3994576"/>
                  </a:lnTo>
                  <a:lnTo>
                    <a:pt x="401166" y="3954917"/>
                  </a:lnTo>
                  <a:lnTo>
                    <a:pt x="376129" y="3914760"/>
                  </a:lnTo>
                  <a:lnTo>
                    <a:pt x="351811" y="3874114"/>
                  </a:lnTo>
                  <a:lnTo>
                    <a:pt x="328224" y="3832988"/>
                  </a:lnTo>
                  <a:lnTo>
                    <a:pt x="305375" y="3791392"/>
                  </a:lnTo>
                  <a:lnTo>
                    <a:pt x="283273" y="3749333"/>
                  </a:lnTo>
                  <a:lnTo>
                    <a:pt x="261928" y="3706821"/>
                  </a:lnTo>
                  <a:lnTo>
                    <a:pt x="241349" y="3663866"/>
                  </a:lnTo>
                  <a:lnTo>
                    <a:pt x="221544" y="3620475"/>
                  </a:lnTo>
                  <a:lnTo>
                    <a:pt x="202522" y="3576658"/>
                  </a:lnTo>
                  <a:lnTo>
                    <a:pt x="184293" y="3532425"/>
                  </a:lnTo>
                  <a:lnTo>
                    <a:pt x="166866" y="3487783"/>
                  </a:lnTo>
                  <a:lnTo>
                    <a:pt x="150249" y="3442742"/>
                  </a:lnTo>
                  <a:lnTo>
                    <a:pt x="134452" y="3397311"/>
                  </a:lnTo>
                  <a:lnTo>
                    <a:pt x="119483" y="3351500"/>
                  </a:lnTo>
                  <a:lnTo>
                    <a:pt x="105351" y="3305316"/>
                  </a:lnTo>
                  <a:lnTo>
                    <a:pt x="92067" y="3258769"/>
                  </a:lnTo>
                  <a:lnTo>
                    <a:pt x="79637" y="3211869"/>
                  </a:lnTo>
                  <a:lnTo>
                    <a:pt x="68072" y="3164623"/>
                  </a:lnTo>
                  <a:lnTo>
                    <a:pt x="57381" y="3117041"/>
                  </a:lnTo>
                  <a:lnTo>
                    <a:pt x="47572" y="3069132"/>
                  </a:lnTo>
                  <a:lnTo>
                    <a:pt x="38655" y="3020905"/>
                  </a:lnTo>
                  <a:lnTo>
                    <a:pt x="30638" y="2972369"/>
                  </a:lnTo>
                  <a:lnTo>
                    <a:pt x="23531" y="2923533"/>
                  </a:lnTo>
                  <a:lnTo>
                    <a:pt x="17342" y="2874406"/>
                  </a:lnTo>
                  <a:lnTo>
                    <a:pt x="12080" y="2824997"/>
                  </a:lnTo>
                  <a:lnTo>
                    <a:pt x="7755" y="2775315"/>
                  </a:lnTo>
                  <a:lnTo>
                    <a:pt x="4376" y="2725369"/>
                  </a:lnTo>
                  <a:lnTo>
                    <a:pt x="1950" y="2675167"/>
                  </a:lnTo>
                  <a:lnTo>
                    <a:pt x="489" y="2624720"/>
                  </a:lnTo>
                  <a:lnTo>
                    <a:pt x="0" y="2574036"/>
                  </a:lnTo>
                  <a:lnTo>
                    <a:pt x="445" y="2525668"/>
                  </a:lnTo>
                  <a:lnTo>
                    <a:pt x="1774" y="2477517"/>
                  </a:lnTo>
                  <a:lnTo>
                    <a:pt x="3982" y="2429590"/>
                  </a:lnTo>
                  <a:lnTo>
                    <a:pt x="7058" y="2381896"/>
                  </a:lnTo>
                  <a:lnTo>
                    <a:pt x="10996" y="2334442"/>
                  </a:lnTo>
                  <a:lnTo>
                    <a:pt x="15788" y="2287236"/>
                  </a:lnTo>
                  <a:lnTo>
                    <a:pt x="21426" y="2240285"/>
                  </a:lnTo>
                  <a:lnTo>
                    <a:pt x="27902" y="2193598"/>
                  </a:lnTo>
                  <a:lnTo>
                    <a:pt x="35209" y="2147182"/>
                  </a:lnTo>
                  <a:lnTo>
                    <a:pt x="43338" y="2101044"/>
                  </a:lnTo>
                  <a:lnTo>
                    <a:pt x="52283" y="2055194"/>
                  </a:lnTo>
                  <a:lnTo>
                    <a:pt x="62035" y="2009638"/>
                  </a:lnTo>
                  <a:lnTo>
                    <a:pt x="72586" y="1964384"/>
                  </a:lnTo>
                  <a:lnTo>
                    <a:pt x="83928" y="1919440"/>
                  </a:lnTo>
                  <a:lnTo>
                    <a:pt x="96055" y="1874814"/>
                  </a:lnTo>
                  <a:lnTo>
                    <a:pt x="108958" y="1830514"/>
                  </a:lnTo>
                  <a:lnTo>
                    <a:pt x="122629" y="1786546"/>
                  </a:lnTo>
                  <a:lnTo>
                    <a:pt x="137061" y="1742920"/>
                  </a:lnTo>
                  <a:lnTo>
                    <a:pt x="152246" y="1699643"/>
                  </a:lnTo>
                  <a:lnTo>
                    <a:pt x="168176" y="1656722"/>
                  </a:lnTo>
                  <a:lnTo>
                    <a:pt x="184843" y="1614166"/>
                  </a:lnTo>
                  <a:lnTo>
                    <a:pt x="202239" y="1571982"/>
                  </a:lnTo>
                  <a:lnTo>
                    <a:pt x="220357" y="1530177"/>
                  </a:lnTo>
                  <a:lnTo>
                    <a:pt x="239190" y="1488761"/>
                  </a:lnTo>
                  <a:lnTo>
                    <a:pt x="258728" y="1447740"/>
                  </a:lnTo>
                  <a:lnTo>
                    <a:pt x="278965" y="1407122"/>
                  </a:lnTo>
                  <a:lnTo>
                    <a:pt x="299893" y="1366915"/>
                  </a:lnTo>
                  <a:lnTo>
                    <a:pt x="321503" y="1327127"/>
                  </a:lnTo>
                  <a:lnTo>
                    <a:pt x="343789" y="1287765"/>
                  </a:lnTo>
                  <a:lnTo>
                    <a:pt x="366742" y="1248838"/>
                  </a:lnTo>
                  <a:lnTo>
                    <a:pt x="390355" y="1210353"/>
                  </a:lnTo>
                  <a:lnTo>
                    <a:pt x="414619" y="1172317"/>
                  </a:lnTo>
                  <a:lnTo>
                    <a:pt x="439528" y="1134740"/>
                  </a:lnTo>
                  <a:lnTo>
                    <a:pt x="465072" y="1097627"/>
                  </a:lnTo>
                  <a:lnTo>
                    <a:pt x="491246" y="1060988"/>
                  </a:lnTo>
                  <a:lnTo>
                    <a:pt x="518040" y="1024830"/>
                  </a:lnTo>
                  <a:lnTo>
                    <a:pt x="545447" y="989160"/>
                  </a:lnTo>
                  <a:lnTo>
                    <a:pt x="573459" y="953987"/>
                  </a:lnTo>
                  <a:lnTo>
                    <a:pt x="602069" y="919318"/>
                  </a:lnTo>
                  <a:lnTo>
                    <a:pt x="631269" y="885161"/>
                  </a:lnTo>
                  <a:lnTo>
                    <a:pt x="661050" y="851523"/>
                  </a:lnTo>
                  <a:lnTo>
                    <a:pt x="691406" y="818414"/>
                  </a:lnTo>
                  <a:lnTo>
                    <a:pt x="722327" y="785839"/>
                  </a:lnTo>
                  <a:lnTo>
                    <a:pt x="753808" y="753808"/>
                  </a:lnTo>
                  <a:lnTo>
                    <a:pt x="785839" y="722327"/>
                  </a:lnTo>
                  <a:lnTo>
                    <a:pt x="818414" y="691406"/>
                  </a:lnTo>
                  <a:lnTo>
                    <a:pt x="851523" y="661050"/>
                  </a:lnTo>
                  <a:lnTo>
                    <a:pt x="885161" y="631269"/>
                  </a:lnTo>
                  <a:lnTo>
                    <a:pt x="919318" y="602069"/>
                  </a:lnTo>
                  <a:lnTo>
                    <a:pt x="953987" y="573459"/>
                  </a:lnTo>
                  <a:lnTo>
                    <a:pt x="989160" y="545447"/>
                  </a:lnTo>
                  <a:lnTo>
                    <a:pt x="1024830" y="518040"/>
                  </a:lnTo>
                  <a:lnTo>
                    <a:pt x="1060988" y="491246"/>
                  </a:lnTo>
                  <a:lnTo>
                    <a:pt x="1097627" y="465072"/>
                  </a:lnTo>
                  <a:lnTo>
                    <a:pt x="1134740" y="439528"/>
                  </a:lnTo>
                  <a:lnTo>
                    <a:pt x="1172317" y="414619"/>
                  </a:lnTo>
                  <a:lnTo>
                    <a:pt x="1210353" y="390355"/>
                  </a:lnTo>
                  <a:lnTo>
                    <a:pt x="1248838" y="366742"/>
                  </a:lnTo>
                  <a:lnTo>
                    <a:pt x="1287765" y="343789"/>
                  </a:lnTo>
                  <a:lnTo>
                    <a:pt x="1327127" y="321503"/>
                  </a:lnTo>
                  <a:lnTo>
                    <a:pt x="1366915" y="299893"/>
                  </a:lnTo>
                  <a:lnTo>
                    <a:pt x="1407122" y="278965"/>
                  </a:lnTo>
                  <a:lnTo>
                    <a:pt x="1447740" y="258728"/>
                  </a:lnTo>
                  <a:lnTo>
                    <a:pt x="1488761" y="239190"/>
                  </a:lnTo>
                  <a:lnTo>
                    <a:pt x="1530177" y="220357"/>
                  </a:lnTo>
                  <a:lnTo>
                    <a:pt x="1571982" y="202239"/>
                  </a:lnTo>
                  <a:lnTo>
                    <a:pt x="1614166" y="184843"/>
                  </a:lnTo>
                  <a:lnTo>
                    <a:pt x="1656722" y="168176"/>
                  </a:lnTo>
                  <a:lnTo>
                    <a:pt x="1699643" y="152246"/>
                  </a:lnTo>
                  <a:lnTo>
                    <a:pt x="1742920" y="137061"/>
                  </a:lnTo>
                  <a:lnTo>
                    <a:pt x="1786546" y="122629"/>
                  </a:lnTo>
                  <a:lnTo>
                    <a:pt x="1830514" y="108958"/>
                  </a:lnTo>
                  <a:lnTo>
                    <a:pt x="1874814" y="96055"/>
                  </a:lnTo>
                  <a:lnTo>
                    <a:pt x="1919440" y="83928"/>
                  </a:lnTo>
                  <a:lnTo>
                    <a:pt x="1964384" y="72586"/>
                  </a:lnTo>
                  <a:lnTo>
                    <a:pt x="2009638" y="62035"/>
                  </a:lnTo>
                  <a:lnTo>
                    <a:pt x="2055194" y="52283"/>
                  </a:lnTo>
                  <a:lnTo>
                    <a:pt x="2101044" y="43338"/>
                  </a:lnTo>
                  <a:lnTo>
                    <a:pt x="2147182" y="35209"/>
                  </a:lnTo>
                  <a:lnTo>
                    <a:pt x="2193598" y="27902"/>
                  </a:lnTo>
                  <a:lnTo>
                    <a:pt x="2240285" y="21426"/>
                  </a:lnTo>
                  <a:lnTo>
                    <a:pt x="2287236" y="15788"/>
                  </a:lnTo>
                  <a:lnTo>
                    <a:pt x="2334442" y="10996"/>
                  </a:lnTo>
                  <a:lnTo>
                    <a:pt x="2381896" y="7058"/>
                  </a:lnTo>
                  <a:lnTo>
                    <a:pt x="2429590" y="3982"/>
                  </a:lnTo>
                  <a:lnTo>
                    <a:pt x="2477517" y="1774"/>
                  </a:lnTo>
                  <a:lnTo>
                    <a:pt x="2525668" y="445"/>
                  </a:lnTo>
                  <a:lnTo>
                    <a:pt x="2574036" y="0"/>
                  </a:lnTo>
                  <a:lnTo>
                    <a:pt x="2625853" y="509"/>
                  </a:lnTo>
                  <a:lnTo>
                    <a:pt x="2677415" y="2033"/>
                  </a:lnTo>
                  <a:lnTo>
                    <a:pt x="2728712" y="4560"/>
                  </a:lnTo>
                  <a:lnTo>
                    <a:pt x="2779734" y="8082"/>
                  </a:lnTo>
                  <a:lnTo>
                    <a:pt x="2830472" y="12588"/>
                  </a:lnTo>
                  <a:lnTo>
                    <a:pt x="2880917" y="18069"/>
                  </a:lnTo>
                  <a:lnTo>
                    <a:pt x="2931060" y="24515"/>
                  </a:lnTo>
                  <a:lnTo>
                    <a:pt x="2980891" y="31918"/>
                  </a:lnTo>
                  <a:lnTo>
                    <a:pt x="3030402" y="40266"/>
                  </a:lnTo>
                  <a:lnTo>
                    <a:pt x="3079583" y="49552"/>
                  </a:lnTo>
                  <a:lnTo>
                    <a:pt x="3128425" y="59764"/>
                  </a:lnTo>
                  <a:lnTo>
                    <a:pt x="3176919" y="70894"/>
                  </a:lnTo>
                  <a:lnTo>
                    <a:pt x="3225055" y="82931"/>
                  </a:lnTo>
                  <a:lnTo>
                    <a:pt x="3272824" y="95867"/>
                  </a:lnTo>
                  <a:lnTo>
                    <a:pt x="3320218" y="109691"/>
                  </a:lnTo>
                  <a:lnTo>
                    <a:pt x="3367226" y="124395"/>
                  </a:lnTo>
                  <a:lnTo>
                    <a:pt x="3413840" y="139967"/>
                  </a:lnTo>
                  <a:lnTo>
                    <a:pt x="3460051" y="156400"/>
                  </a:lnTo>
                  <a:lnTo>
                    <a:pt x="3505849" y="173683"/>
                  </a:lnTo>
                  <a:lnTo>
                    <a:pt x="3551225" y="191806"/>
                  </a:lnTo>
                  <a:lnTo>
                    <a:pt x="3596169" y="210760"/>
                  </a:lnTo>
                  <a:lnTo>
                    <a:pt x="3640674" y="230536"/>
                  </a:lnTo>
                  <a:lnTo>
                    <a:pt x="3684728" y="251124"/>
                  </a:lnTo>
                  <a:lnTo>
                    <a:pt x="3728324" y="272513"/>
                  </a:lnTo>
                  <a:lnTo>
                    <a:pt x="3771452" y="294696"/>
                  </a:lnTo>
                  <a:lnTo>
                    <a:pt x="3814103" y="317661"/>
                  </a:lnTo>
                  <a:lnTo>
                    <a:pt x="3856267" y="341399"/>
                  </a:lnTo>
                  <a:lnTo>
                    <a:pt x="3897936" y="365902"/>
                  </a:lnTo>
                  <a:lnTo>
                    <a:pt x="3939099" y="391158"/>
                  </a:lnTo>
                  <a:lnTo>
                    <a:pt x="3979749" y="417159"/>
                  </a:lnTo>
                  <a:lnTo>
                    <a:pt x="4019875" y="443895"/>
                  </a:lnTo>
                  <a:lnTo>
                    <a:pt x="4059469" y="471357"/>
                  </a:lnTo>
                  <a:lnTo>
                    <a:pt x="4098521" y="499534"/>
                  </a:lnTo>
                  <a:lnTo>
                    <a:pt x="4137023" y="528417"/>
                  </a:lnTo>
                  <a:lnTo>
                    <a:pt x="4174964" y="557997"/>
                  </a:lnTo>
                  <a:lnTo>
                    <a:pt x="4212336" y="588264"/>
                  </a:lnTo>
                  <a:lnTo>
                    <a:pt x="4370832" y="733044"/>
                  </a:lnTo>
                  <a:lnTo>
                    <a:pt x="4370832" y="4416552"/>
                  </a:lnTo>
                  <a:lnTo>
                    <a:pt x="4212336" y="4561332"/>
                  </a:lnTo>
                  <a:lnTo>
                    <a:pt x="4173913" y="4592378"/>
                  </a:lnTo>
                  <a:lnTo>
                    <a:pt x="4134857" y="4622720"/>
                  </a:lnTo>
                  <a:lnTo>
                    <a:pt x="4095183" y="4652345"/>
                  </a:lnTo>
                  <a:lnTo>
                    <a:pt x="4054907" y="4681238"/>
                  </a:lnTo>
                  <a:lnTo>
                    <a:pt x="4014046" y="4709385"/>
                  </a:lnTo>
                  <a:lnTo>
                    <a:pt x="3972616" y="4736774"/>
                  </a:lnTo>
                  <a:lnTo>
                    <a:pt x="3930634" y="4763391"/>
                  </a:lnTo>
                  <a:lnTo>
                    <a:pt x="3888115" y="4789223"/>
                  </a:lnTo>
                  <a:lnTo>
                    <a:pt x="3845076" y="4814255"/>
                  </a:lnTo>
                  <a:lnTo>
                    <a:pt x="3801533" y="4838474"/>
                  </a:lnTo>
                  <a:lnTo>
                    <a:pt x="3757502" y="4861867"/>
                  </a:lnTo>
                  <a:lnTo>
                    <a:pt x="3713000" y="4884420"/>
                  </a:lnTo>
                  <a:lnTo>
                    <a:pt x="3668043" y="4906119"/>
                  </a:lnTo>
                  <a:lnTo>
                    <a:pt x="3622646" y="4926952"/>
                  </a:lnTo>
                  <a:lnTo>
                    <a:pt x="3576828" y="4946904"/>
                  </a:lnTo>
                  <a:lnTo>
                    <a:pt x="3348228" y="50307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34912" y="2667000"/>
              <a:ext cx="3262883" cy="3267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235</TotalTime>
  <Words>1223</Words>
  <Application>Microsoft Office PowerPoint</Application>
  <PresentationFormat>Custom</PresentationFormat>
  <Paragraphs>96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Metro</vt:lpstr>
      <vt:lpstr>Capstone Project</vt:lpstr>
      <vt:lpstr>Content:</vt:lpstr>
      <vt:lpstr>Slide 3</vt:lpstr>
      <vt:lpstr>Data Analysis Steps :</vt:lpstr>
      <vt:lpstr>World of Applications</vt:lpstr>
      <vt:lpstr>Slide 6</vt:lpstr>
      <vt:lpstr>CSV Files</vt:lpstr>
      <vt:lpstr>Slide 8</vt:lpstr>
      <vt:lpstr>Slide 9</vt:lpstr>
      <vt:lpstr>Slide 10</vt:lpstr>
      <vt:lpstr>Slide 11</vt:lpstr>
      <vt:lpstr>Slide 12</vt:lpstr>
      <vt:lpstr> Purpose of this project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Conclusion: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Play Store App Review Analysis.</dc:title>
  <dc:creator>Dipanshu</dc:creator>
  <cp:lastModifiedBy>Windows User</cp:lastModifiedBy>
  <cp:revision>13</cp:revision>
  <dcterms:created xsi:type="dcterms:W3CDTF">2022-09-24T15:57:43Z</dcterms:created>
  <dcterms:modified xsi:type="dcterms:W3CDTF">2022-09-25T04:57:10Z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2022-09-24T00:00:00Z</vt:filetime>
  </property>
  <property fmtid="{D5CDD505-2E9C-101B-9397-08002B2CF9AE}" pid="3" name="LastSaved">
    <vt:filetime>2022-09-24T00:00:00Z</vt:filetime>
  </property>
</Properties>
</file>